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910" r:id="rId2"/>
    <p:sldMasterId id="2147483898" r:id="rId3"/>
  </p:sldMasterIdLst>
  <p:notesMasterIdLst>
    <p:notesMasterId r:id="rId30"/>
  </p:notesMasterIdLst>
  <p:handoutMasterIdLst>
    <p:handoutMasterId r:id="rId31"/>
  </p:handoutMasterIdLst>
  <p:sldIdLst>
    <p:sldId id="416" r:id="rId4"/>
    <p:sldId id="445" r:id="rId5"/>
    <p:sldId id="417" r:id="rId6"/>
    <p:sldId id="419" r:id="rId7"/>
    <p:sldId id="421" r:id="rId8"/>
    <p:sldId id="422" r:id="rId9"/>
    <p:sldId id="427" r:id="rId10"/>
    <p:sldId id="425" r:id="rId11"/>
    <p:sldId id="428" r:id="rId12"/>
    <p:sldId id="429" r:id="rId13"/>
    <p:sldId id="435" r:id="rId14"/>
    <p:sldId id="447" r:id="rId15"/>
    <p:sldId id="449" r:id="rId16"/>
    <p:sldId id="448" r:id="rId17"/>
    <p:sldId id="432" r:id="rId18"/>
    <p:sldId id="433" r:id="rId19"/>
    <p:sldId id="434" r:id="rId20"/>
    <p:sldId id="423" r:id="rId21"/>
    <p:sldId id="424" r:id="rId22"/>
    <p:sldId id="436" r:id="rId23"/>
    <p:sldId id="437" r:id="rId24"/>
    <p:sldId id="439" r:id="rId25"/>
    <p:sldId id="430" r:id="rId26"/>
    <p:sldId id="443" r:id="rId27"/>
    <p:sldId id="442" r:id="rId28"/>
    <p:sldId id="450" r:id="rId29"/>
  </p:sldIdLst>
  <p:sldSz cx="9144000" cy="6858000" type="screen4x3"/>
  <p:notesSz cx="9945688" cy="68151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2" userDrawn="1">
          <p15:clr>
            <a:srgbClr val="A4A3A4"/>
          </p15:clr>
        </p15:guide>
        <p15:guide id="2" pos="3127" userDrawn="1">
          <p15:clr>
            <a:srgbClr val="A4A3A4"/>
          </p15:clr>
        </p15:guide>
        <p15:guide id="3" orient="horz" pos="2147" userDrawn="1">
          <p15:clr>
            <a:srgbClr val="A4A3A4"/>
          </p15:clr>
        </p15:guide>
        <p15:guide id="4" pos="31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CB01"/>
    <a:srgbClr val="CCFF99"/>
    <a:srgbClr val="81FE3C"/>
    <a:srgbClr val="00FF00"/>
    <a:srgbClr val="006600"/>
    <a:srgbClr val="008000"/>
    <a:srgbClr val="FF00FF"/>
    <a:srgbClr val="22AA59"/>
    <a:srgbClr val="66FF66"/>
    <a:srgbClr val="00E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20" autoAdjust="0"/>
    <p:restoredTop sz="84547" autoAdjust="0"/>
  </p:normalViewPr>
  <p:slideViewPr>
    <p:cSldViewPr>
      <p:cViewPr varScale="1">
        <p:scale>
          <a:sx n="37" d="100"/>
          <a:sy n="37" d="100"/>
        </p:scale>
        <p:origin x="714"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1674" y="-96"/>
      </p:cViewPr>
      <p:guideLst>
        <p:guide orient="horz" pos="2142"/>
        <p:guide pos="3127"/>
        <p:guide orient="horz" pos="2147"/>
        <p:guide pos="3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2" y="1"/>
            <a:ext cx="4308104" cy="339007"/>
          </a:xfrm>
          <a:prstGeom prst="rect">
            <a:avLst/>
          </a:prstGeom>
          <a:noFill/>
          <a:ln w="9525">
            <a:noFill/>
            <a:miter lim="800000"/>
            <a:headEnd/>
            <a:tailEnd/>
          </a:ln>
        </p:spPr>
        <p:txBody>
          <a:bodyPr vert="horz" wrap="square" lIns="91240" tIns="45621" rIns="91240" bIns="45621" numCol="1" anchor="t" anchorCtr="0" compatLnSpc="1">
            <a:prstTxWarp prst="textNoShape">
              <a:avLst/>
            </a:prstTxWarp>
          </a:bodyPr>
          <a:lstStyle>
            <a:lvl1pPr defTabSz="912676">
              <a:defRPr sz="1200">
                <a:ea typeface="新細明體" pitchFamily="18" charset="-120"/>
              </a:defRPr>
            </a:lvl1pPr>
          </a:lstStyle>
          <a:p>
            <a:pPr>
              <a:defRPr/>
            </a:pPr>
            <a:endParaRPr lang="en-US" altLang="zh-TW" dirty="0"/>
          </a:p>
        </p:txBody>
      </p:sp>
      <p:sp>
        <p:nvSpPr>
          <p:cNvPr id="103427" name="Rectangle 3"/>
          <p:cNvSpPr>
            <a:spLocks noGrp="1" noChangeArrowheads="1"/>
          </p:cNvSpPr>
          <p:nvPr>
            <p:ph type="dt" sz="quarter" idx="1"/>
          </p:nvPr>
        </p:nvSpPr>
        <p:spPr bwMode="auto">
          <a:xfrm>
            <a:off x="5635997" y="1"/>
            <a:ext cx="4308104" cy="339007"/>
          </a:xfrm>
          <a:prstGeom prst="rect">
            <a:avLst/>
          </a:prstGeom>
          <a:noFill/>
          <a:ln w="9525">
            <a:noFill/>
            <a:miter lim="800000"/>
            <a:headEnd/>
            <a:tailEnd/>
          </a:ln>
        </p:spPr>
        <p:txBody>
          <a:bodyPr vert="horz" wrap="square" lIns="91240" tIns="45621" rIns="91240" bIns="45621" numCol="1" anchor="t" anchorCtr="0" compatLnSpc="1">
            <a:prstTxWarp prst="textNoShape">
              <a:avLst/>
            </a:prstTxWarp>
          </a:bodyPr>
          <a:lstStyle>
            <a:lvl1pPr algn="r" defTabSz="912676">
              <a:defRPr sz="1200">
                <a:ea typeface="新細明體" pitchFamily="18" charset="-120"/>
              </a:defRPr>
            </a:lvl1pPr>
          </a:lstStyle>
          <a:p>
            <a:pPr>
              <a:defRPr/>
            </a:pPr>
            <a:fld id="{8CB54411-CE31-4E8A-AB26-DCDEB9F6B6B7}" type="datetimeFigureOut">
              <a:rPr lang="en-US"/>
              <a:pPr>
                <a:defRPr/>
              </a:pPr>
              <a:t>4/7/2016</a:t>
            </a:fld>
            <a:endParaRPr lang="en-US" altLang="zh-TW" dirty="0"/>
          </a:p>
        </p:txBody>
      </p:sp>
      <p:sp>
        <p:nvSpPr>
          <p:cNvPr id="103428" name="Rectangle 4"/>
          <p:cNvSpPr>
            <a:spLocks noGrp="1" noChangeArrowheads="1"/>
          </p:cNvSpPr>
          <p:nvPr>
            <p:ph type="ftr" sz="quarter" idx="2"/>
          </p:nvPr>
        </p:nvSpPr>
        <p:spPr bwMode="auto">
          <a:xfrm>
            <a:off x="2" y="6474542"/>
            <a:ext cx="4308104" cy="339007"/>
          </a:xfrm>
          <a:prstGeom prst="rect">
            <a:avLst/>
          </a:prstGeom>
          <a:noFill/>
          <a:ln w="9525">
            <a:noFill/>
            <a:miter lim="800000"/>
            <a:headEnd/>
            <a:tailEnd/>
          </a:ln>
        </p:spPr>
        <p:txBody>
          <a:bodyPr vert="horz" wrap="square" lIns="91240" tIns="45621" rIns="91240" bIns="45621" numCol="1" anchor="b" anchorCtr="0" compatLnSpc="1">
            <a:prstTxWarp prst="textNoShape">
              <a:avLst/>
            </a:prstTxWarp>
          </a:bodyPr>
          <a:lstStyle>
            <a:lvl1pPr defTabSz="912676">
              <a:defRPr sz="1200">
                <a:ea typeface="新細明體" pitchFamily="18" charset="-120"/>
              </a:defRPr>
            </a:lvl1pPr>
          </a:lstStyle>
          <a:p>
            <a:pPr>
              <a:defRPr/>
            </a:pPr>
            <a:endParaRPr lang="en-US" altLang="zh-TW" dirty="0"/>
          </a:p>
        </p:txBody>
      </p:sp>
      <p:sp>
        <p:nvSpPr>
          <p:cNvPr id="103429" name="Rectangle 5"/>
          <p:cNvSpPr>
            <a:spLocks noGrp="1" noChangeArrowheads="1"/>
          </p:cNvSpPr>
          <p:nvPr>
            <p:ph type="sldNum" sz="quarter" idx="3"/>
          </p:nvPr>
        </p:nvSpPr>
        <p:spPr bwMode="auto">
          <a:xfrm>
            <a:off x="5635997" y="6474542"/>
            <a:ext cx="4308104" cy="339007"/>
          </a:xfrm>
          <a:prstGeom prst="rect">
            <a:avLst/>
          </a:prstGeom>
          <a:noFill/>
          <a:ln w="9525">
            <a:noFill/>
            <a:miter lim="800000"/>
            <a:headEnd/>
            <a:tailEnd/>
          </a:ln>
        </p:spPr>
        <p:txBody>
          <a:bodyPr vert="horz" wrap="square" lIns="91240" tIns="45621" rIns="91240" bIns="45621" numCol="1" anchor="b" anchorCtr="0" compatLnSpc="1">
            <a:prstTxWarp prst="textNoShape">
              <a:avLst/>
            </a:prstTxWarp>
          </a:bodyPr>
          <a:lstStyle>
            <a:lvl1pPr algn="r" defTabSz="912676">
              <a:defRPr sz="1200">
                <a:ea typeface="新細明體" pitchFamily="18" charset="-120"/>
              </a:defRPr>
            </a:lvl1pPr>
          </a:lstStyle>
          <a:p>
            <a:pPr>
              <a:defRPr/>
            </a:pPr>
            <a:fld id="{DC11BB7F-0E01-4C0C-ABBD-C573DFC3CF7F}" type="slidenum">
              <a:rPr lang="en-US" altLang="zh-TW"/>
              <a:pPr>
                <a:defRPr/>
              </a:pPr>
              <a:t>‹#›</a:t>
            </a:fld>
            <a:endParaRPr lang="en-US" altLang="zh-TW" dirty="0"/>
          </a:p>
        </p:txBody>
      </p:sp>
    </p:spTree>
    <p:extLst>
      <p:ext uri="{BB962C8B-B14F-4D97-AF65-F5344CB8AC3E}">
        <p14:creationId xmlns:p14="http://schemas.microsoft.com/office/powerpoint/2010/main" val="871520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1"/>
            <a:ext cx="4308104" cy="339007"/>
          </a:xfrm>
          <a:prstGeom prst="rect">
            <a:avLst/>
          </a:prstGeom>
          <a:noFill/>
          <a:ln w="9525">
            <a:noFill/>
            <a:miter lim="800000"/>
            <a:headEnd/>
            <a:tailEnd/>
          </a:ln>
        </p:spPr>
        <p:txBody>
          <a:bodyPr vert="horz" wrap="square" lIns="91240" tIns="45621" rIns="91240" bIns="45621" numCol="1" anchor="t" anchorCtr="0" compatLnSpc="1">
            <a:prstTxWarp prst="textNoShape">
              <a:avLst/>
            </a:prstTxWarp>
          </a:bodyPr>
          <a:lstStyle>
            <a:lvl1pPr defTabSz="912676">
              <a:defRPr sz="1200">
                <a:ea typeface="新細明體" pitchFamily="18" charset="-120"/>
              </a:defRPr>
            </a:lvl1pPr>
          </a:lstStyle>
          <a:p>
            <a:pPr>
              <a:defRPr/>
            </a:pPr>
            <a:endParaRPr lang="en-US" altLang="zh-TW" dirty="0"/>
          </a:p>
        </p:txBody>
      </p:sp>
      <p:sp>
        <p:nvSpPr>
          <p:cNvPr id="7171" name="Rectangle 3"/>
          <p:cNvSpPr>
            <a:spLocks noGrp="1" noChangeArrowheads="1"/>
          </p:cNvSpPr>
          <p:nvPr>
            <p:ph type="dt" idx="1"/>
          </p:nvPr>
        </p:nvSpPr>
        <p:spPr bwMode="auto">
          <a:xfrm>
            <a:off x="5635997" y="1"/>
            <a:ext cx="4308104" cy="339007"/>
          </a:xfrm>
          <a:prstGeom prst="rect">
            <a:avLst/>
          </a:prstGeom>
          <a:noFill/>
          <a:ln w="9525">
            <a:noFill/>
            <a:miter lim="800000"/>
            <a:headEnd/>
            <a:tailEnd/>
          </a:ln>
        </p:spPr>
        <p:txBody>
          <a:bodyPr vert="horz" wrap="square" lIns="91240" tIns="45621" rIns="91240" bIns="45621" numCol="1" anchor="t" anchorCtr="0" compatLnSpc="1">
            <a:prstTxWarp prst="textNoShape">
              <a:avLst/>
            </a:prstTxWarp>
          </a:bodyPr>
          <a:lstStyle>
            <a:lvl1pPr algn="r" defTabSz="912676">
              <a:defRPr sz="1200">
                <a:ea typeface="新細明體" pitchFamily="18" charset="-120"/>
              </a:defRPr>
            </a:lvl1pPr>
          </a:lstStyle>
          <a:p>
            <a:pPr>
              <a:defRPr/>
            </a:pPr>
            <a:fld id="{19C87A5B-9D2F-4ED6-AFA6-994E1E435412}" type="datetimeFigureOut">
              <a:rPr lang="en-US"/>
              <a:pPr>
                <a:defRPr/>
              </a:pPr>
              <a:t>4/7/2016</a:t>
            </a:fld>
            <a:endParaRPr lang="en-US" altLang="zh-TW" dirty="0"/>
          </a:p>
        </p:txBody>
      </p:sp>
      <p:sp>
        <p:nvSpPr>
          <p:cNvPr id="24580" name="Rectangle 4"/>
          <p:cNvSpPr>
            <a:spLocks noGrp="1" noRot="1" noChangeAspect="1" noChangeArrowheads="1" noTextEdit="1"/>
          </p:cNvSpPr>
          <p:nvPr>
            <p:ph type="sldImg" idx="2"/>
          </p:nvPr>
        </p:nvSpPr>
        <p:spPr bwMode="auto">
          <a:xfrm>
            <a:off x="3276600" y="512763"/>
            <a:ext cx="3406775" cy="25542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93936" y="3235680"/>
            <a:ext cx="7957822" cy="3066971"/>
          </a:xfrm>
          <a:prstGeom prst="rect">
            <a:avLst/>
          </a:prstGeom>
          <a:noFill/>
          <a:ln w="9525">
            <a:noFill/>
            <a:miter lim="800000"/>
            <a:headEnd/>
            <a:tailEnd/>
          </a:ln>
        </p:spPr>
        <p:txBody>
          <a:bodyPr vert="horz" wrap="square" lIns="91240" tIns="45621" rIns="91240" bIns="45621"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7174" name="Rectangle 6"/>
          <p:cNvSpPr>
            <a:spLocks noGrp="1" noChangeArrowheads="1"/>
          </p:cNvSpPr>
          <p:nvPr>
            <p:ph type="ftr" sz="quarter" idx="4"/>
          </p:nvPr>
        </p:nvSpPr>
        <p:spPr bwMode="auto">
          <a:xfrm>
            <a:off x="2" y="6474542"/>
            <a:ext cx="4308104" cy="339007"/>
          </a:xfrm>
          <a:prstGeom prst="rect">
            <a:avLst/>
          </a:prstGeom>
          <a:noFill/>
          <a:ln w="9525">
            <a:noFill/>
            <a:miter lim="800000"/>
            <a:headEnd/>
            <a:tailEnd/>
          </a:ln>
        </p:spPr>
        <p:txBody>
          <a:bodyPr vert="horz" wrap="square" lIns="91240" tIns="45621" rIns="91240" bIns="45621" numCol="1" anchor="b" anchorCtr="0" compatLnSpc="1">
            <a:prstTxWarp prst="textNoShape">
              <a:avLst/>
            </a:prstTxWarp>
          </a:bodyPr>
          <a:lstStyle>
            <a:lvl1pPr defTabSz="912676">
              <a:defRPr sz="1200">
                <a:ea typeface="新細明體" pitchFamily="18" charset="-120"/>
              </a:defRPr>
            </a:lvl1pPr>
          </a:lstStyle>
          <a:p>
            <a:pPr>
              <a:defRPr/>
            </a:pPr>
            <a:endParaRPr lang="en-US" altLang="zh-TW" dirty="0"/>
          </a:p>
        </p:txBody>
      </p:sp>
      <p:sp>
        <p:nvSpPr>
          <p:cNvPr id="7175" name="Rectangle 7"/>
          <p:cNvSpPr>
            <a:spLocks noGrp="1" noChangeArrowheads="1"/>
          </p:cNvSpPr>
          <p:nvPr>
            <p:ph type="sldNum" sz="quarter" idx="5"/>
          </p:nvPr>
        </p:nvSpPr>
        <p:spPr bwMode="auto">
          <a:xfrm>
            <a:off x="5635997" y="6474542"/>
            <a:ext cx="4308104" cy="339007"/>
          </a:xfrm>
          <a:prstGeom prst="rect">
            <a:avLst/>
          </a:prstGeom>
          <a:noFill/>
          <a:ln w="9525">
            <a:noFill/>
            <a:miter lim="800000"/>
            <a:headEnd/>
            <a:tailEnd/>
          </a:ln>
        </p:spPr>
        <p:txBody>
          <a:bodyPr vert="horz" wrap="square" lIns="91240" tIns="45621" rIns="91240" bIns="45621" numCol="1" anchor="b" anchorCtr="0" compatLnSpc="1">
            <a:prstTxWarp prst="textNoShape">
              <a:avLst/>
            </a:prstTxWarp>
          </a:bodyPr>
          <a:lstStyle>
            <a:lvl1pPr algn="r" defTabSz="912676">
              <a:defRPr sz="1200">
                <a:ea typeface="新細明體" pitchFamily="18" charset="-120"/>
              </a:defRPr>
            </a:lvl1pPr>
          </a:lstStyle>
          <a:p>
            <a:pPr>
              <a:defRPr/>
            </a:pPr>
            <a:fld id="{C81FCFAA-7615-425C-AFE3-1630C71D8819}" type="slidenum">
              <a:rPr lang="en-US" altLang="zh-TW"/>
              <a:pPr>
                <a:defRPr/>
              </a:pPr>
              <a:t>‹#›</a:t>
            </a:fld>
            <a:endParaRPr lang="en-US" altLang="zh-TW" dirty="0"/>
          </a:p>
        </p:txBody>
      </p:sp>
    </p:spTree>
    <p:extLst>
      <p:ext uri="{BB962C8B-B14F-4D97-AF65-F5344CB8AC3E}">
        <p14:creationId xmlns:p14="http://schemas.microsoft.com/office/powerpoint/2010/main" val="3405503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1</a:t>
            </a:fld>
            <a:endParaRPr lang="en-US" altLang="zh-TW" dirty="0"/>
          </a:p>
        </p:txBody>
      </p:sp>
    </p:spTree>
    <p:extLst>
      <p:ext uri="{BB962C8B-B14F-4D97-AF65-F5344CB8AC3E}">
        <p14:creationId xmlns:p14="http://schemas.microsoft.com/office/powerpoint/2010/main" val="1066641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10</a:t>
            </a:fld>
            <a:endParaRPr lang="en-US" altLang="zh-TW" dirty="0"/>
          </a:p>
        </p:txBody>
      </p:sp>
    </p:spTree>
    <p:extLst>
      <p:ext uri="{BB962C8B-B14F-4D97-AF65-F5344CB8AC3E}">
        <p14:creationId xmlns:p14="http://schemas.microsoft.com/office/powerpoint/2010/main" val="1721246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11</a:t>
            </a:fld>
            <a:endParaRPr lang="en-US" altLang="zh-TW" dirty="0"/>
          </a:p>
        </p:txBody>
      </p:sp>
    </p:spTree>
    <p:extLst>
      <p:ext uri="{BB962C8B-B14F-4D97-AF65-F5344CB8AC3E}">
        <p14:creationId xmlns:p14="http://schemas.microsoft.com/office/powerpoint/2010/main" val="1150747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12</a:t>
            </a:fld>
            <a:endParaRPr lang="en-US" altLang="zh-TW" dirty="0"/>
          </a:p>
        </p:txBody>
      </p:sp>
    </p:spTree>
    <p:extLst>
      <p:ext uri="{BB962C8B-B14F-4D97-AF65-F5344CB8AC3E}">
        <p14:creationId xmlns:p14="http://schemas.microsoft.com/office/powerpoint/2010/main" val="3272777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13</a:t>
            </a:fld>
            <a:endParaRPr lang="en-US" altLang="zh-TW" dirty="0"/>
          </a:p>
        </p:txBody>
      </p:sp>
    </p:spTree>
    <p:extLst>
      <p:ext uri="{BB962C8B-B14F-4D97-AF65-F5344CB8AC3E}">
        <p14:creationId xmlns:p14="http://schemas.microsoft.com/office/powerpoint/2010/main" val="3272777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14</a:t>
            </a:fld>
            <a:endParaRPr lang="en-US" altLang="zh-TW" dirty="0"/>
          </a:p>
        </p:txBody>
      </p:sp>
    </p:spTree>
    <p:extLst>
      <p:ext uri="{BB962C8B-B14F-4D97-AF65-F5344CB8AC3E}">
        <p14:creationId xmlns:p14="http://schemas.microsoft.com/office/powerpoint/2010/main" val="3727025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Replace theories of American public administration exceptionalism with a mother discipline, comparative public administration </a:t>
            </a:r>
          </a:p>
        </p:txBody>
      </p:sp>
      <p:sp>
        <p:nvSpPr>
          <p:cNvPr id="4" name="Slide Number Placeholder 3"/>
          <p:cNvSpPr>
            <a:spLocks noGrp="1"/>
          </p:cNvSpPr>
          <p:nvPr>
            <p:ph type="sldNum" sz="quarter" idx="10"/>
          </p:nvPr>
        </p:nvSpPr>
        <p:spPr/>
        <p:txBody>
          <a:bodyPr/>
          <a:lstStyle/>
          <a:p>
            <a:fld id="{A396E256-4E65-4EA2-BEA1-809903A8700B}" type="slidenum">
              <a:rPr lang="en-US" smtClean="0"/>
              <a:t>15</a:t>
            </a:fld>
            <a:endParaRPr lang="en-US" dirty="0"/>
          </a:p>
        </p:txBody>
      </p:sp>
    </p:spTree>
    <p:extLst>
      <p:ext uri="{BB962C8B-B14F-4D97-AF65-F5344CB8AC3E}">
        <p14:creationId xmlns:p14="http://schemas.microsoft.com/office/powerpoint/2010/main" val="1138412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Comparative topical focus,</a:t>
            </a:r>
            <a:r>
              <a:rPr lang="en-US" baseline="0" dirty="0" smtClean="0"/>
              <a:t> some examples:</a:t>
            </a:r>
          </a:p>
          <a:p>
            <a:pPr marL="174708" indent="-174708">
              <a:buFont typeface="Arial" pitchFamily="34" charset="0"/>
              <a:buChar char="•"/>
            </a:pPr>
            <a:r>
              <a:rPr lang="en-US" dirty="0" smtClean="0"/>
              <a:t>Soonhee</a:t>
            </a:r>
            <a:r>
              <a:rPr lang="en-US" baseline="0" dirty="0" smtClean="0"/>
              <a:t> </a:t>
            </a:r>
            <a:r>
              <a:rPr lang="en-US" dirty="0" smtClean="0"/>
              <a:t>Kim,</a:t>
            </a:r>
            <a:r>
              <a:rPr lang="en-US" baseline="0" dirty="0" smtClean="0"/>
              <a:t> “Public Trust in Government in Japan and South Korea: Does the Rise of Critical Citizens Matter?” </a:t>
            </a:r>
            <a:r>
              <a:rPr lang="en-US" i="1" baseline="0" dirty="0" smtClean="0"/>
              <a:t>Public Administration Review, </a:t>
            </a:r>
            <a:r>
              <a:rPr lang="en-US" baseline="0" dirty="0" smtClean="0"/>
              <a:t>70 (5), 801–810</a:t>
            </a:r>
          </a:p>
          <a:p>
            <a:pPr marL="640594" lvl="1" indent="-174708">
              <a:buFont typeface="Arial" pitchFamily="34" charset="0"/>
              <a:buChar char="•"/>
            </a:pPr>
            <a:r>
              <a:rPr lang="en-US" dirty="0" smtClean="0"/>
              <a:t>Multi-country</a:t>
            </a:r>
          </a:p>
          <a:p>
            <a:pPr marL="640594" lvl="1" indent="-174708">
              <a:buFont typeface="Arial" pitchFamily="34" charset="0"/>
              <a:buChar char="•"/>
            </a:pPr>
            <a:r>
              <a:rPr lang="en-US" dirty="0" smtClean="0"/>
              <a:t>Asia Barometer</a:t>
            </a:r>
          </a:p>
          <a:p>
            <a:r>
              <a:rPr lang="en-US" dirty="0" smtClean="0"/>
              <a:t>Cross-national collaborations</a:t>
            </a:r>
          </a:p>
          <a:p>
            <a:pPr marL="174708" indent="-174708">
              <a:buFont typeface="Arial" pitchFamily="34" charset="0"/>
              <a:buChar char="•"/>
            </a:pPr>
            <a:r>
              <a:rPr lang="en-US" dirty="0" smtClean="0"/>
              <a:t>European</a:t>
            </a:r>
            <a:r>
              <a:rPr lang="en-US" baseline="0" dirty="0" smtClean="0"/>
              <a:t> and Asian initiatives related to PSM research</a:t>
            </a:r>
            <a:endParaRPr lang="en-US" dirty="0" smtClean="0"/>
          </a:p>
          <a:p>
            <a:r>
              <a:rPr lang="en-US" dirty="0" smtClean="0"/>
              <a:t>Meta-analyses:  there </a:t>
            </a:r>
            <a:r>
              <a:rPr lang="en-US" dirty="0"/>
              <a:t>is also growing evidence that cultural values may weaken or strengthen the </a:t>
            </a:r>
            <a:r>
              <a:rPr lang="en-US" dirty="0" smtClean="0"/>
              <a:t>effects </a:t>
            </a:r>
            <a:r>
              <a:rPr lang="en-US" dirty="0"/>
              <a:t>of other variables on behavior. One important illustration of this is a meta-analysis that found that performance appraisal practices varied by country and that employee </a:t>
            </a:r>
            <a:r>
              <a:rPr lang="en-US" dirty="0" smtClean="0"/>
              <a:t>turnover and </a:t>
            </a:r>
            <a:r>
              <a:rPr lang="en-US" dirty="0"/>
              <a:t>absenteeism were lower when such practices were more consistent with their societal cultures (Peretz and Fried 2011).</a:t>
            </a:r>
          </a:p>
          <a:p>
            <a:endParaRPr lang="en-US" dirty="0" smtClean="0"/>
          </a:p>
          <a:p>
            <a:r>
              <a:rPr lang="en-US" dirty="0" smtClean="0"/>
              <a:t>Attentiveness to history and</a:t>
            </a:r>
            <a:r>
              <a:rPr lang="en-US" baseline="0" dirty="0" smtClean="0"/>
              <a:t> culture</a:t>
            </a:r>
          </a:p>
          <a:p>
            <a:pPr marL="174708" indent="-174708">
              <a:buFont typeface="Arial" pitchFamily="34" charset="0"/>
              <a:buChar char="•"/>
            </a:pPr>
            <a:r>
              <a:rPr lang="en-US" baseline="0" dirty="0" smtClean="0"/>
              <a:t>Path dependence/historical institutionalism</a:t>
            </a:r>
            <a:endParaRPr lang="en-US" dirty="0"/>
          </a:p>
        </p:txBody>
      </p:sp>
      <p:sp>
        <p:nvSpPr>
          <p:cNvPr id="4" name="Slide Number Placeholder 3"/>
          <p:cNvSpPr>
            <a:spLocks noGrp="1"/>
          </p:cNvSpPr>
          <p:nvPr>
            <p:ph type="sldNum" sz="quarter" idx="10"/>
          </p:nvPr>
        </p:nvSpPr>
        <p:spPr/>
        <p:txBody>
          <a:bodyPr/>
          <a:lstStyle/>
          <a:p>
            <a:fld id="{A396E256-4E65-4EA2-BEA1-809903A8700B}" type="slidenum">
              <a:rPr lang="en-US" smtClean="0"/>
              <a:t>16</a:t>
            </a:fld>
            <a:endParaRPr lang="en-US" dirty="0"/>
          </a:p>
        </p:txBody>
      </p:sp>
    </p:spTree>
    <p:extLst>
      <p:ext uri="{BB962C8B-B14F-4D97-AF65-F5344CB8AC3E}">
        <p14:creationId xmlns:p14="http://schemas.microsoft.com/office/powerpoint/2010/main" val="2501208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6E256-4E65-4EA2-BEA1-809903A8700B}" type="slidenum">
              <a:rPr lang="en-US" smtClean="0"/>
              <a:t>17</a:t>
            </a:fld>
            <a:endParaRPr lang="en-US" dirty="0"/>
          </a:p>
        </p:txBody>
      </p:sp>
    </p:spTree>
    <p:extLst>
      <p:ext uri="{BB962C8B-B14F-4D97-AF65-F5344CB8AC3E}">
        <p14:creationId xmlns:p14="http://schemas.microsoft.com/office/powerpoint/2010/main" val="1425140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18</a:t>
            </a:fld>
            <a:endParaRPr lang="en-US" altLang="zh-TW" dirty="0"/>
          </a:p>
        </p:txBody>
      </p:sp>
    </p:spTree>
    <p:extLst>
      <p:ext uri="{BB962C8B-B14F-4D97-AF65-F5344CB8AC3E}">
        <p14:creationId xmlns:p14="http://schemas.microsoft.com/office/powerpoint/2010/main" val="193433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19</a:t>
            </a:fld>
            <a:endParaRPr lang="en-US" altLang="zh-TW" dirty="0"/>
          </a:p>
        </p:txBody>
      </p:sp>
    </p:spTree>
    <p:extLst>
      <p:ext uri="{BB962C8B-B14F-4D97-AF65-F5344CB8AC3E}">
        <p14:creationId xmlns:p14="http://schemas.microsoft.com/office/powerpoint/2010/main" val="1132088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2</a:t>
            </a:fld>
            <a:endParaRPr lang="en-US" altLang="zh-TW" dirty="0"/>
          </a:p>
        </p:txBody>
      </p:sp>
    </p:spTree>
    <p:extLst>
      <p:ext uri="{BB962C8B-B14F-4D97-AF65-F5344CB8AC3E}">
        <p14:creationId xmlns:p14="http://schemas.microsoft.com/office/powerpoint/2010/main" val="2515895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20</a:t>
            </a:fld>
            <a:endParaRPr lang="en-US" altLang="zh-TW" dirty="0"/>
          </a:p>
        </p:txBody>
      </p:sp>
    </p:spTree>
    <p:extLst>
      <p:ext uri="{BB962C8B-B14F-4D97-AF65-F5344CB8AC3E}">
        <p14:creationId xmlns:p14="http://schemas.microsoft.com/office/powerpoint/2010/main" val="3174933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21</a:t>
            </a:fld>
            <a:endParaRPr lang="en-US" altLang="zh-TW" dirty="0"/>
          </a:p>
        </p:txBody>
      </p:sp>
    </p:spTree>
    <p:extLst>
      <p:ext uri="{BB962C8B-B14F-4D97-AF65-F5344CB8AC3E}">
        <p14:creationId xmlns:p14="http://schemas.microsoft.com/office/powerpoint/2010/main" val="469006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4C154B-2911-4B23-91D3-3B7D092F3430}" type="slidenum">
              <a:rPr lang="en-US" smtClean="0"/>
              <a:t>22</a:t>
            </a:fld>
            <a:endParaRPr lang="en-US" dirty="0"/>
          </a:p>
        </p:txBody>
      </p:sp>
    </p:spTree>
    <p:extLst>
      <p:ext uri="{BB962C8B-B14F-4D97-AF65-F5344CB8AC3E}">
        <p14:creationId xmlns:p14="http://schemas.microsoft.com/office/powerpoint/2010/main" val="824603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gradually restructured the internal issues, but lack a rubric to describe them.   Strategic management, program management, and cross-agency collaboration, cross-cutting goals, etc. help to define ”new “ internal issues.</a:t>
            </a:r>
          </a:p>
          <a:p>
            <a:endParaRPr lang="en-US" dirty="0"/>
          </a:p>
          <a:p>
            <a:r>
              <a:rPr lang="en-US" dirty="0" smtClean="0"/>
              <a:t>Research embedded in regime differences</a:t>
            </a:r>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23</a:t>
            </a:fld>
            <a:endParaRPr lang="en-US" altLang="zh-TW" dirty="0"/>
          </a:p>
        </p:txBody>
      </p:sp>
    </p:spTree>
    <p:extLst>
      <p:ext uri="{BB962C8B-B14F-4D97-AF65-F5344CB8AC3E}">
        <p14:creationId xmlns:p14="http://schemas.microsoft.com/office/powerpoint/2010/main" val="876649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Durant (in Milward et al): Today’s </a:t>
            </a:r>
            <a:r>
              <a:rPr lang="en-US" sz="2000" dirty="0"/>
              <a:t>mutually reinforcing professional disincentives include: (1) </a:t>
            </a:r>
            <a:r>
              <a:rPr lang="en-US" sz="2000" dirty="0" smtClean="0"/>
              <a:t>methodological requirements </a:t>
            </a:r>
            <a:r>
              <a:rPr lang="en-US" sz="2000" dirty="0"/>
              <a:t>for studying most big questions in public administration; (2) ticking tenure</a:t>
            </a:r>
            <a:r>
              <a:rPr lang="en-US" sz="2000" dirty="0" smtClean="0"/>
              <a:t>, promotion</a:t>
            </a:r>
            <a:r>
              <a:rPr lang="en-US" sz="2000" dirty="0"/>
              <a:t>, and </a:t>
            </a:r>
            <a:r>
              <a:rPr lang="en-US" sz="2000" dirty="0" smtClean="0"/>
              <a:t>post-tenure </a:t>
            </a:r>
            <a:r>
              <a:rPr lang="en-US" sz="2000" dirty="0"/>
              <a:t>review clocks; (3) the overwhelming focus on </a:t>
            </a:r>
            <a:r>
              <a:rPr lang="en-US" sz="2000" dirty="0" smtClean="0"/>
              <a:t>adding statistical </a:t>
            </a:r>
            <a:r>
              <a:rPr lang="en-US" sz="2000" dirty="0"/>
              <a:t>methods courses to PhD coursework at the cost of more </a:t>
            </a:r>
            <a:r>
              <a:rPr lang="en-US" sz="2000" dirty="0" smtClean="0"/>
              <a:t>big-picture oriented classes</a:t>
            </a:r>
            <a:r>
              <a:rPr lang="en-US" sz="2000" dirty="0"/>
              <a:t>; (4) stiffening competition for journal space; (5) the </a:t>
            </a:r>
            <a:r>
              <a:rPr lang="en-US" sz="2000" dirty="0" smtClean="0"/>
              <a:t>commodification of </a:t>
            </a:r>
            <a:r>
              <a:rPr lang="en-US" sz="2000" dirty="0"/>
              <a:t>scholarly worth; and (6) the emphasis in research universities on getting </a:t>
            </a:r>
            <a:r>
              <a:rPr lang="en-US" sz="2000" dirty="0" smtClean="0"/>
              <a:t>major grants </a:t>
            </a:r>
            <a:r>
              <a:rPr lang="en-US" sz="2000" dirty="0"/>
              <a:t>from foundations and other funding sources.</a:t>
            </a:r>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24</a:t>
            </a:fld>
            <a:endParaRPr lang="en-US" altLang="zh-TW" dirty="0"/>
          </a:p>
        </p:txBody>
      </p:sp>
    </p:spTree>
    <p:extLst>
      <p:ext uri="{BB962C8B-B14F-4D97-AF65-F5344CB8AC3E}">
        <p14:creationId xmlns:p14="http://schemas.microsoft.com/office/powerpoint/2010/main" val="1396191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Effectively linking public administration theory to practical relevance has proven a </a:t>
            </a:r>
            <a:r>
              <a:rPr lang="en-US" sz="2000" dirty="0" smtClean="0"/>
              <a:t>difficult task</a:t>
            </a:r>
            <a:r>
              <a:rPr lang="en-US" sz="2000" dirty="0"/>
              <a:t>. We argue, however, that the theory–practice conundrum is but a symptom of a </a:t>
            </a:r>
            <a:r>
              <a:rPr lang="en-US" sz="2000" dirty="0" smtClean="0"/>
              <a:t>more fundamental </a:t>
            </a:r>
            <a:r>
              <a:rPr lang="en-US" sz="2000" dirty="0"/>
              <a:t>problem in public administration: the hollowing out of the field. Despite </a:t>
            </a:r>
            <a:r>
              <a:rPr lang="en-US" sz="2000" dirty="0" smtClean="0"/>
              <a:t>research advances</a:t>
            </a:r>
            <a:r>
              <a:rPr lang="en-US" sz="2000" dirty="0"/>
              <a:t>, hollowing occurs because of the field’s conceptually muddled and </a:t>
            </a:r>
            <a:r>
              <a:rPr lang="en-US" sz="2000" dirty="0" smtClean="0"/>
              <a:t>decontextualized normative </a:t>
            </a:r>
            <a:r>
              <a:rPr lang="en-US" sz="2000" dirty="0"/>
              <a:t>pillars, problematic macrodynamic foundations, and imbalanced scaffolding </a:t>
            </a:r>
            <a:r>
              <a:rPr lang="en-US" sz="2000" dirty="0" smtClean="0"/>
              <a:t>for integrating </a:t>
            </a:r>
            <a:r>
              <a:rPr lang="en-US" sz="2000" dirty="0"/>
              <a:t>its multiple research narratives and methodologies efficaciously for both </a:t>
            </a:r>
            <a:r>
              <a:rPr lang="en-US" sz="2000" dirty="0" smtClean="0"/>
              <a:t>scholars and </a:t>
            </a:r>
            <a:r>
              <a:rPr lang="en-US" sz="2000" dirty="0"/>
              <a:t>practitioners.</a:t>
            </a:r>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25</a:t>
            </a:fld>
            <a:endParaRPr lang="en-US" altLang="zh-TW" dirty="0"/>
          </a:p>
        </p:txBody>
      </p:sp>
    </p:spTree>
    <p:extLst>
      <p:ext uri="{BB962C8B-B14F-4D97-AF65-F5344CB8AC3E}">
        <p14:creationId xmlns:p14="http://schemas.microsoft.com/office/powerpoint/2010/main" val="1490714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26</a:t>
            </a:fld>
            <a:endParaRPr lang="en-US" altLang="zh-TW" dirty="0"/>
          </a:p>
        </p:txBody>
      </p:sp>
    </p:spTree>
    <p:extLst>
      <p:ext uri="{BB962C8B-B14F-4D97-AF65-F5344CB8AC3E}">
        <p14:creationId xmlns:p14="http://schemas.microsoft.com/office/powerpoint/2010/main" val="2515895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3</a:t>
            </a:fld>
            <a:endParaRPr lang="en-US" altLang="zh-TW" dirty="0"/>
          </a:p>
        </p:txBody>
      </p:sp>
    </p:spTree>
    <p:extLst>
      <p:ext uri="{BB962C8B-B14F-4D97-AF65-F5344CB8AC3E}">
        <p14:creationId xmlns:p14="http://schemas.microsoft.com/office/powerpoint/2010/main" val="56539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In his piece "Notes on the Theory of Organization", a memo prepared while he was a member of the Brownlow Committee, Luther Gulick asks rhetorically "What is the work of the chief executive? What does he do?" POSDCORB is the answer, "designed to call attention to the various functional elements of the work of a chief executive because 'administration' and 'management' have lost all specific content."</a:t>
            </a:r>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4</a:t>
            </a:fld>
            <a:endParaRPr lang="en-US" altLang="zh-TW" dirty="0"/>
          </a:p>
        </p:txBody>
      </p:sp>
    </p:spTree>
    <p:extLst>
      <p:ext uri="{BB962C8B-B14F-4D97-AF65-F5344CB8AC3E}">
        <p14:creationId xmlns:p14="http://schemas.microsoft.com/office/powerpoint/2010/main" val="85444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5</a:t>
            </a:fld>
            <a:endParaRPr lang="en-US" altLang="zh-TW" dirty="0"/>
          </a:p>
        </p:txBody>
      </p:sp>
    </p:spTree>
    <p:extLst>
      <p:ext uri="{BB962C8B-B14F-4D97-AF65-F5344CB8AC3E}">
        <p14:creationId xmlns:p14="http://schemas.microsoft.com/office/powerpoint/2010/main" val="357554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Grand theory:  Simon’s embrace of decision making as the core of public administration</a:t>
            </a:r>
          </a:p>
          <a:p>
            <a:r>
              <a:rPr lang="en-US" sz="2400" dirty="0" smtClean="0"/>
              <a:t>Vincent Ostrom, </a:t>
            </a:r>
            <a:r>
              <a:rPr lang="en-US" sz="2400" i="1" dirty="0" smtClean="0"/>
              <a:t>Intellectual Crisis in American Public Administration</a:t>
            </a:r>
            <a:r>
              <a:rPr lang="en-US" sz="2400" dirty="0" smtClean="0"/>
              <a:t>.  Polycentrism and constitutional rule as a replacement for bureaucracy-centered PA.</a:t>
            </a:r>
          </a:p>
          <a:p>
            <a:r>
              <a:rPr lang="en-US" sz="2400" dirty="0" smtClean="0"/>
              <a:t>Ken Meier’s (</a:t>
            </a:r>
            <a:r>
              <a:rPr lang="en-US" sz="2400" i="1" dirty="0" smtClean="0"/>
              <a:t>PAR </a:t>
            </a:r>
            <a:r>
              <a:rPr lang="en-US" sz="2400" dirty="0" smtClean="0"/>
              <a:t>2015) recent lament: many contributions to scientific study of organizations occur outside PA, giving it no control over direction or content.  </a:t>
            </a:r>
            <a:endParaRPr lang="en-US" sz="2400" dirty="0"/>
          </a:p>
          <a:p>
            <a:endParaRPr lang="en-US" sz="2400"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6</a:t>
            </a:fld>
            <a:endParaRPr lang="en-US" altLang="zh-TW" dirty="0"/>
          </a:p>
        </p:txBody>
      </p:sp>
    </p:spTree>
    <p:extLst>
      <p:ext uri="{BB962C8B-B14F-4D97-AF65-F5344CB8AC3E}">
        <p14:creationId xmlns:p14="http://schemas.microsoft.com/office/powerpoint/2010/main" val="2426095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7</a:t>
            </a:fld>
            <a:endParaRPr lang="en-US" altLang="zh-TW" dirty="0"/>
          </a:p>
        </p:txBody>
      </p:sp>
    </p:spTree>
    <p:extLst>
      <p:ext uri="{BB962C8B-B14F-4D97-AF65-F5344CB8AC3E}">
        <p14:creationId xmlns:p14="http://schemas.microsoft.com/office/powerpoint/2010/main" val="2219417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Administrative responsiveness involves the amount and nature of administrative response to individuals and groups in administrative settings.  (E.G., representative bureaucracy)</a:t>
            </a:r>
          </a:p>
          <a:p>
            <a:r>
              <a:rPr lang="en-US" sz="1600" dirty="0" smtClean="0"/>
              <a:t>Public accountability involves the external control of public administration institutions.</a:t>
            </a:r>
          </a:p>
          <a:p>
            <a:r>
              <a:rPr lang="en-US" sz="1600" dirty="0" smtClean="0"/>
              <a:t>Administrative performance involves the attainments of public enterprises against goals established implicitly or explicitly by social, political or organizational sources. </a:t>
            </a:r>
          </a:p>
          <a:p>
            <a:r>
              <a:rPr lang="en-US" sz="1600" dirty="0" smtClean="0"/>
              <a:t>Policy implementation involves the  installation/execution of new policies in public settings.</a:t>
            </a:r>
          </a:p>
          <a:p>
            <a:r>
              <a:rPr lang="en-US" sz="1600" dirty="0" smtClean="0"/>
              <a:t>Public purpose is the intersection of administrative performance and policy execution that is so central to the field that it deserves special consideration.</a:t>
            </a:r>
          </a:p>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8</a:t>
            </a:fld>
            <a:endParaRPr lang="en-US" altLang="zh-TW" dirty="0"/>
          </a:p>
        </p:txBody>
      </p:sp>
    </p:spTree>
    <p:extLst>
      <p:ext uri="{BB962C8B-B14F-4D97-AF65-F5344CB8AC3E}">
        <p14:creationId xmlns:p14="http://schemas.microsoft.com/office/powerpoint/2010/main" val="3151756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1FCFAA-7615-425C-AFE3-1630C71D8819}" type="slidenum">
              <a:rPr lang="en-US" altLang="zh-TW" smtClean="0"/>
              <a:pPr>
                <a:defRPr/>
              </a:pPr>
              <a:t>9</a:t>
            </a:fld>
            <a:endParaRPr lang="en-US" altLang="zh-TW" dirty="0"/>
          </a:p>
        </p:txBody>
      </p:sp>
    </p:spTree>
    <p:extLst>
      <p:ext uri="{BB962C8B-B14F-4D97-AF65-F5344CB8AC3E}">
        <p14:creationId xmlns:p14="http://schemas.microsoft.com/office/powerpoint/2010/main" val="76579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6553200" y="6245225"/>
            <a:ext cx="2133600" cy="476250"/>
          </a:xfrm>
        </p:spPr>
        <p:txBody>
          <a:bodyPr/>
          <a:lstStyle>
            <a:lvl1pPr>
              <a:defRPr sz="1400"/>
            </a:lvl1pPr>
          </a:lstStyle>
          <a:p>
            <a:pPr>
              <a:defRPr/>
            </a:pPr>
            <a:fld id="{536C5C64-1745-4A22-8C8E-7C95CA2D3EE7}" type="slidenum">
              <a:rPr lang="zh-TW" altLang="en-US"/>
              <a:pPr>
                <a:defRPr/>
              </a:pPr>
              <a:t>‹#›</a:t>
            </a:fld>
            <a:endParaRPr lang="en-US" altLang="zh-TW" dirty="0"/>
          </a:p>
        </p:txBody>
      </p:sp>
      <p:sp>
        <p:nvSpPr>
          <p:cNvPr id="3"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ea typeface="新細明體" pitchFamily="18" charset="-120"/>
              </a:defRPr>
            </a:lvl1pPr>
          </a:lstStyle>
          <a:p>
            <a:pPr>
              <a:defRPr/>
            </a:pPr>
            <a:endParaRPr lang="en-US" altLang="zh-TW" dirty="0"/>
          </a:p>
        </p:txBody>
      </p:sp>
    </p:spTree>
    <p:extLst>
      <p:ext uri="{BB962C8B-B14F-4D97-AF65-F5344CB8AC3E}">
        <p14:creationId xmlns:p14="http://schemas.microsoft.com/office/powerpoint/2010/main" val="2806975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490F87BB-62E9-46DC-B1AD-DB29CC3EA761}" type="datetime1">
              <a:rPr lang="zh-TW" altLang="en-US"/>
              <a:pPr>
                <a:defRPr/>
              </a:pPr>
              <a:t>2016/4/7</a:t>
            </a:fld>
            <a:endParaRPr lang="en-US" altLang="zh-TW" dirty="0"/>
          </a:p>
        </p:txBody>
      </p:sp>
      <p:sp>
        <p:nvSpPr>
          <p:cNvPr id="3" name="Rectangle 6"/>
          <p:cNvSpPr>
            <a:spLocks noGrp="1" noChangeArrowheads="1"/>
          </p:cNvSpPr>
          <p:nvPr>
            <p:ph type="sldNum" sz="quarter" idx="11"/>
          </p:nvPr>
        </p:nvSpPr>
        <p:spPr>
          <a:ln/>
        </p:spPr>
        <p:txBody>
          <a:bodyPr/>
          <a:lstStyle>
            <a:lvl1pPr>
              <a:defRPr/>
            </a:lvl1pPr>
          </a:lstStyle>
          <a:p>
            <a:pPr>
              <a:defRPr/>
            </a:pPr>
            <a:fld id="{9595FA06-80DD-467E-AF3C-2D0A45E44152}" type="slidenum">
              <a:rPr lang="zh-TW" altLang="en-US"/>
              <a:pPr>
                <a:defRPr/>
              </a:pPr>
              <a:t>‹#›</a:t>
            </a:fld>
            <a:endParaRPr lang="en-US" altLang="zh-TW" dirty="0"/>
          </a:p>
        </p:txBody>
      </p:sp>
    </p:spTree>
    <p:extLst>
      <p:ext uri="{BB962C8B-B14F-4D97-AF65-F5344CB8AC3E}">
        <p14:creationId xmlns:p14="http://schemas.microsoft.com/office/powerpoint/2010/main" val="214650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96A2DE-BBD9-4192-90CD-A6990CB52FAA}" type="datetime1">
              <a:rPr lang="zh-TW" altLang="en-US"/>
              <a:pPr>
                <a:defRPr/>
              </a:pPr>
              <a:t>2016/4/7</a:t>
            </a:fld>
            <a:endParaRPr lang="en-US" altLang="zh-TW" dirty="0"/>
          </a:p>
        </p:txBody>
      </p:sp>
      <p:sp>
        <p:nvSpPr>
          <p:cNvPr id="3" name="Rectangle 6"/>
          <p:cNvSpPr>
            <a:spLocks noGrp="1" noChangeArrowheads="1"/>
          </p:cNvSpPr>
          <p:nvPr>
            <p:ph type="sldNum" sz="quarter" idx="11"/>
          </p:nvPr>
        </p:nvSpPr>
        <p:spPr>
          <a:ln/>
        </p:spPr>
        <p:txBody>
          <a:bodyPr/>
          <a:lstStyle>
            <a:lvl1pPr>
              <a:defRPr/>
            </a:lvl1pPr>
          </a:lstStyle>
          <a:p>
            <a:pPr>
              <a:defRPr/>
            </a:pPr>
            <a:fld id="{ED1D2BC4-CEC0-486C-9B2F-077698307277}" type="slidenum">
              <a:rPr lang="zh-TW" altLang="en-US"/>
              <a:pPr>
                <a:defRPr/>
              </a:pPr>
              <a:t>‹#›</a:t>
            </a:fld>
            <a:endParaRPr lang="en-US" altLang="zh-TW" dirty="0"/>
          </a:p>
        </p:txBody>
      </p:sp>
    </p:spTree>
    <p:extLst>
      <p:ext uri="{BB962C8B-B14F-4D97-AF65-F5344CB8AC3E}">
        <p14:creationId xmlns:p14="http://schemas.microsoft.com/office/powerpoint/2010/main" val="394247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4613" y="115888"/>
            <a:ext cx="2032000" cy="5988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115888"/>
            <a:ext cx="5948363" cy="5988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B949B8CF-33A9-4756-929E-1016201C135B}" type="datetime1">
              <a:rPr lang="zh-TW" altLang="en-US"/>
              <a:pPr>
                <a:defRPr/>
              </a:pPr>
              <a:t>2016/4/7</a:t>
            </a:fld>
            <a:endParaRPr lang="en-US" altLang="zh-TW" dirty="0"/>
          </a:p>
        </p:txBody>
      </p:sp>
      <p:sp>
        <p:nvSpPr>
          <p:cNvPr id="5" name="Rectangle 6"/>
          <p:cNvSpPr>
            <a:spLocks noGrp="1" noChangeArrowheads="1"/>
          </p:cNvSpPr>
          <p:nvPr>
            <p:ph type="sldNum" sz="quarter" idx="11"/>
          </p:nvPr>
        </p:nvSpPr>
        <p:spPr>
          <a:ln/>
        </p:spPr>
        <p:txBody>
          <a:bodyPr/>
          <a:lstStyle>
            <a:lvl1pPr>
              <a:defRPr/>
            </a:lvl1pPr>
          </a:lstStyle>
          <a:p>
            <a:pPr>
              <a:defRPr/>
            </a:pPr>
            <a:fld id="{C1CE76A7-5AB3-425A-B102-51BBC0DD3BF9}" type="slidenum">
              <a:rPr lang="zh-TW" altLang="en-US"/>
              <a:pPr>
                <a:defRPr/>
              </a:pPr>
              <a:t>‹#›</a:t>
            </a:fld>
            <a:endParaRPr lang="en-US" altLang="zh-TW" dirty="0"/>
          </a:p>
        </p:txBody>
      </p:sp>
    </p:spTree>
    <p:extLst>
      <p:ext uri="{BB962C8B-B14F-4D97-AF65-F5344CB8AC3E}">
        <p14:creationId xmlns:p14="http://schemas.microsoft.com/office/powerpoint/2010/main" val="1886232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8D1DB3B-5319-4ADF-BB86-05E4E99227A5}" type="datetime1">
              <a:rPr lang="zh-TW" altLang="en-US"/>
              <a:pPr>
                <a:defRPr/>
              </a:pPr>
              <a:t>2016/4/7</a:t>
            </a:fld>
            <a:endParaRPr lang="en-US" altLang="zh-TW" dirty="0"/>
          </a:p>
        </p:txBody>
      </p:sp>
      <p:sp>
        <p:nvSpPr>
          <p:cNvPr id="3" name="Rectangle 6"/>
          <p:cNvSpPr>
            <a:spLocks noGrp="1" noChangeArrowheads="1"/>
          </p:cNvSpPr>
          <p:nvPr>
            <p:ph type="sldNum" sz="quarter" idx="11"/>
          </p:nvPr>
        </p:nvSpPr>
        <p:spPr>
          <a:ln/>
        </p:spPr>
        <p:txBody>
          <a:bodyPr/>
          <a:lstStyle>
            <a:lvl1pPr>
              <a:defRPr/>
            </a:lvl1pPr>
          </a:lstStyle>
          <a:p>
            <a:pPr>
              <a:defRPr/>
            </a:pPr>
            <a:fld id="{D3416D56-267B-4515-9C85-FBE8F24FD5D9}" type="slidenum">
              <a:rPr lang="zh-TW" altLang="en-US"/>
              <a:pPr>
                <a:defRPr/>
              </a:pPr>
              <a:t>‹#›</a:t>
            </a:fld>
            <a:endParaRPr lang="en-US" altLang="zh-TW" dirty="0"/>
          </a:p>
        </p:txBody>
      </p:sp>
    </p:spTree>
    <p:extLst>
      <p:ext uri="{BB962C8B-B14F-4D97-AF65-F5344CB8AC3E}">
        <p14:creationId xmlns:p14="http://schemas.microsoft.com/office/powerpoint/2010/main" val="3302971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15888"/>
            <a:ext cx="7989888"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98913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98913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412273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fld id="{D99A379C-2976-4F1F-9A1C-962B3AD7AA69}" type="datetime1">
              <a:rPr lang="zh-TW" altLang="en-US"/>
              <a:pPr>
                <a:defRPr/>
              </a:pPr>
              <a:t>2016/4/7</a:t>
            </a:fld>
            <a:endParaRPr lang="en-US" altLang="zh-TW" dirty="0"/>
          </a:p>
        </p:txBody>
      </p:sp>
      <p:sp>
        <p:nvSpPr>
          <p:cNvPr id="7" name="Rectangle 6"/>
          <p:cNvSpPr>
            <a:spLocks noGrp="1" noChangeArrowheads="1"/>
          </p:cNvSpPr>
          <p:nvPr>
            <p:ph type="sldNum" sz="quarter" idx="11"/>
          </p:nvPr>
        </p:nvSpPr>
        <p:spPr>
          <a:ln/>
        </p:spPr>
        <p:txBody>
          <a:bodyPr/>
          <a:lstStyle>
            <a:lvl1pPr>
              <a:defRPr/>
            </a:lvl1pPr>
          </a:lstStyle>
          <a:p>
            <a:pPr>
              <a:defRPr/>
            </a:pPr>
            <a:fld id="{2C5F91E4-D09D-415E-B166-0356971C42A1}" type="slidenum">
              <a:rPr lang="zh-TW" altLang="en-US"/>
              <a:pPr>
                <a:defRPr/>
              </a:pPr>
              <a:t>‹#›</a:t>
            </a:fld>
            <a:endParaRPr lang="en-US" altLang="zh-TW" dirty="0"/>
          </a:p>
        </p:txBody>
      </p:sp>
    </p:spTree>
    <p:extLst>
      <p:ext uri="{BB962C8B-B14F-4D97-AF65-F5344CB8AC3E}">
        <p14:creationId xmlns:p14="http://schemas.microsoft.com/office/powerpoint/2010/main" val="444922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15888"/>
            <a:ext cx="7989888"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98913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13D1A30-9837-47EF-ABF5-D685E328229F}" type="datetime1">
              <a:rPr lang="zh-TW" altLang="en-US"/>
              <a:pPr>
                <a:defRPr/>
              </a:pPr>
              <a:t>2016/4/7</a:t>
            </a:fld>
            <a:endParaRPr lang="en-US" altLang="zh-TW" dirty="0"/>
          </a:p>
        </p:txBody>
      </p:sp>
      <p:sp>
        <p:nvSpPr>
          <p:cNvPr id="6" name="Rectangle 6"/>
          <p:cNvSpPr>
            <a:spLocks noGrp="1" noChangeArrowheads="1"/>
          </p:cNvSpPr>
          <p:nvPr>
            <p:ph type="sldNum" sz="quarter" idx="11"/>
          </p:nvPr>
        </p:nvSpPr>
        <p:spPr>
          <a:ln/>
        </p:spPr>
        <p:txBody>
          <a:bodyPr/>
          <a:lstStyle>
            <a:lvl1pPr>
              <a:defRPr/>
            </a:lvl1pPr>
          </a:lstStyle>
          <a:p>
            <a:pPr>
              <a:defRPr/>
            </a:pPr>
            <a:fld id="{D9036AB0-20F6-48C8-A317-0DD34E1EE7E5}" type="slidenum">
              <a:rPr lang="zh-TW" altLang="en-US"/>
              <a:pPr>
                <a:defRPr/>
              </a:pPr>
              <a:t>‹#›</a:t>
            </a:fld>
            <a:endParaRPr lang="en-US" altLang="zh-TW" dirty="0"/>
          </a:p>
        </p:txBody>
      </p:sp>
    </p:spTree>
    <p:extLst>
      <p:ext uri="{BB962C8B-B14F-4D97-AF65-F5344CB8AC3E}">
        <p14:creationId xmlns:p14="http://schemas.microsoft.com/office/powerpoint/2010/main" val="3249637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3850" y="115888"/>
            <a:ext cx="7989888" cy="990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4213" y="198913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98913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4213" y="412273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6613" y="412273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79ED033A-2BC0-4B67-8A4F-421B5812CEAF}" type="datetime1">
              <a:rPr lang="zh-TW" altLang="en-US"/>
              <a:pPr>
                <a:defRPr/>
              </a:pPr>
              <a:t>2016/4/7</a:t>
            </a:fld>
            <a:endParaRPr lang="en-US" altLang="zh-TW" dirty="0"/>
          </a:p>
        </p:txBody>
      </p:sp>
      <p:sp>
        <p:nvSpPr>
          <p:cNvPr id="8" name="Rectangle 6"/>
          <p:cNvSpPr>
            <a:spLocks noGrp="1" noChangeArrowheads="1"/>
          </p:cNvSpPr>
          <p:nvPr>
            <p:ph type="sldNum" sz="quarter" idx="11"/>
          </p:nvPr>
        </p:nvSpPr>
        <p:spPr>
          <a:ln/>
        </p:spPr>
        <p:txBody>
          <a:bodyPr/>
          <a:lstStyle>
            <a:lvl1pPr>
              <a:defRPr/>
            </a:lvl1pPr>
          </a:lstStyle>
          <a:p>
            <a:pPr>
              <a:defRPr/>
            </a:pPr>
            <a:fld id="{9F131D02-C4BE-4D08-B8CF-EE63F75EE963}" type="slidenum">
              <a:rPr lang="zh-TW" altLang="en-US"/>
              <a:pPr>
                <a:defRPr/>
              </a:pPr>
              <a:t>‹#›</a:t>
            </a:fld>
            <a:endParaRPr lang="en-US" altLang="zh-TW" dirty="0"/>
          </a:p>
        </p:txBody>
      </p:sp>
    </p:spTree>
    <p:extLst>
      <p:ext uri="{BB962C8B-B14F-4D97-AF65-F5344CB8AC3E}">
        <p14:creationId xmlns:p14="http://schemas.microsoft.com/office/powerpoint/2010/main" val="949904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HK" smtClean="0"/>
              <a:t>Click to edit Master title style</a:t>
            </a:r>
            <a:endParaRPr lang="zh-HK"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HK" smtClean="0"/>
              <a:t>Click to edit Master subtitle style</a:t>
            </a:r>
            <a:endParaRPr lang="zh-HK" altLang="en-US"/>
          </a:p>
        </p:txBody>
      </p:sp>
      <p:sp>
        <p:nvSpPr>
          <p:cNvPr id="4"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0A78A9A7-44B8-445D-A36F-5BD22B9DF869}" type="slidenum">
              <a:rPr lang="zh-HK" altLang="en-US"/>
              <a:pPr>
                <a:defRPr/>
              </a:pPr>
              <a:t>‹#›</a:t>
            </a:fld>
            <a:endParaRPr lang="zh-HK" altLang="en-US"/>
          </a:p>
        </p:txBody>
      </p:sp>
    </p:spTree>
    <p:extLst>
      <p:ext uri="{BB962C8B-B14F-4D97-AF65-F5344CB8AC3E}">
        <p14:creationId xmlns:p14="http://schemas.microsoft.com/office/powerpoint/2010/main" val="3010954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885C76B5-E70A-47AA-92DF-0AFD4DFAD9EF}" type="slidenum">
              <a:rPr lang="zh-HK" altLang="en-US"/>
              <a:pPr>
                <a:defRPr/>
              </a:pPr>
              <a:t>‹#›</a:t>
            </a:fld>
            <a:endParaRPr lang="zh-HK" altLang="en-US"/>
          </a:p>
        </p:txBody>
      </p:sp>
    </p:spTree>
    <p:extLst>
      <p:ext uri="{BB962C8B-B14F-4D97-AF65-F5344CB8AC3E}">
        <p14:creationId xmlns:p14="http://schemas.microsoft.com/office/powerpoint/2010/main" val="1163329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08BFE703-2AEB-4F56-B4AB-97647CD42A74}" type="slidenum">
              <a:rPr lang="zh-HK" altLang="en-US"/>
              <a:pPr>
                <a:defRPr/>
              </a:pPr>
              <a:t>‹#›</a:t>
            </a:fld>
            <a:endParaRPr lang="zh-HK" altLang="en-US"/>
          </a:p>
        </p:txBody>
      </p:sp>
    </p:spTree>
    <p:extLst>
      <p:ext uri="{BB962C8B-B14F-4D97-AF65-F5344CB8AC3E}">
        <p14:creationId xmlns:p14="http://schemas.microsoft.com/office/powerpoint/2010/main" val="73399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45195EA6-3C37-423F-A046-0667F7045AC9}" type="datetime1">
              <a:rPr lang="zh-TW" altLang="en-US"/>
              <a:pPr>
                <a:defRPr/>
              </a:pPr>
              <a:t>2016/4/7</a:t>
            </a:fld>
            <a:endParaRPr lang="en-US" altLang="zh-TW" dirty="0"/>
          </a:p>
        </p:txBody>
      </p:sp>
      <p:sp>
        <p:nvSpPr>
          <p:cNvPr id="5" name="Rectangle 6"/>
          <p:cNvSpPr>
            <a:spLocks noGrp="1" noChangeArrowheads="1"/>
          </p:cNvSpPr>
          <p:nvPr>
            <p:ph type="sldNum" sz="quarter" idx="11"/>
          </p:nvPr>
        </p:nvSpPr>
        <p:spPr>
          <a:ln/>
        </p:spPr>
        <p:txBody>
          <a:bodyPr/>
          <a:lstStyle>
            <a:lvl1pPr>
              <a:defRPr/>
            </a:lvl1pPr>
          </a:lstStyle>
          <a:p>
            <a:pPr>
              <a:defRPr/>
            </a:pPr>
            <a:fld id="{4E18A1AF-AC62-4090-AC38-C696D1CCA7A3}" type="slidenum">
              <a:rPr lang="zh-TW" altLang="en-US"/>
              <a:pPr>
                <a:defRPr/>
              </a:pPr>
              <a:t>‹#›</a:t>
            </a:fld>
            <a:endParaRPr lang="en-US" altLang="zh-TW" dirty="0"/>
          </a:p>
        </p:txBody>
      </p:sp>
    </p:spTree>
    <p:extLst>
      <p:ext uri="{BB962C8B-B14F-4D97-AF65-F5344CB8AC3E}">
        <p14:creationId xmlns:p14="http://schemas.microsoft.com/office/powerpoint/2010/main" val="60363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6" name="Footer Placeholder 4"/>
          <p:cNvSpPr>
            <a:spLocks noGrp="1"/>
          </p:cNvSpPr>
          <p:nvPr>
            <p:ph type="ftr" sz="quarter" idx="11"/>
          </p:nvPr>
        </p:nvSpPr>
        <p:spPr/>
        <p:txBody>
          <a:bodyPr/>
          <a:lstStyle>
            <a:lvl1pPr>
              <a:defRPr/>
            </a:lvl1pPr>
          </a:lstStyle>
          <a:p>
            <a:pPr>
              <a:defRPr/>
            </a:pPr>
            <a:endParaRPr lang="zh-HK" altLang="en-US"/>
          </a:p>
        </p:txBody>
      </p:sp>
      <p:sp>
        <p:nvSpPr>
          <p:cNvPr id="7" name="Slide Number Placeholder 5"/>
          <p:cNvSpPr>
            <a:spLocks noGrp="1"/>
          </p:cNvSpPr>
          <p:nvPr>
            <p:ph type="sldNum" sz="quarter" idx="12"/>
          </p:nvPr>
        </p:nvSpPr>
        <p:spPr/>
        <p:txBody>
          <a:bodyPr/>
          <a:lstStyle>
            <a:lvl1pPr>
              <a:defRPr/>
            </a:lvl1pPr>
          </a:lstStyle>
          <a:p>
            <a:pPr>
              <a:defRPr/>
            </a:pPr>
            <a:fld id="{17138322-0867-432A-97CD-373BA4A5DE42}" type="slidenum">
              <a:rPr lang="zh-HK" altLang="en-US"/>
              <a:pPr>
                <a:defRPr/>
              </a:pPr>
              <a:t>‹#›</a:t>
            </a:fld>
            <a:endParaRPr lang="zh-HK" altLang="en-US"/>
          </a:p>
        </p:txBody>
      </p:sp>
    </p:spTree>
    <p:extLst>
      <p:ext uri="{BB962C8B-B14F-4D97-AF65-F5344CB8AC3E}">
        <p14:creationId xmlns:p14="http://schemas.microsoft.com/office/powerpoint/2010/main" val="1321286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8" name="Footer Placeholder 4"/>
          <p:cNvSpPr>
            <a:spLocks noGrp="1"/>
          </p:cNvSpPr>
          <p:nvPr>
            <p:ph type="ftr" sz="quarter" idx="11"/>
          </p:nvPr>
        </p:nvSpPr>
        <p:spPr/>
        <p:txBody>
          <a:bodyPr/>
          <a:lstStyle>
            <a:lvl1pPr>
              <a:defRPr/>
            </a:lvl1pPr>
          </a:lstStyle>
          <a:p>
            <a:pPr>
              <a:defRPr/>
            </a:pPr>
            <a:endParaRPr lang="zh-HK" altLang="en-US"/>
          </a:p>
        </p:txBody>
      </p:sp>
      <p:sp>
        <p:nvSpPr>
          <p:cNvPr id="9" name="Slide Number Placeholder 5"/>
          <p:cNvSpPr>
            <a:spLocks noGrp="1"/>
          </p:cNvSpPr>
          <p:nvPr>
            <p:ph type="sldNum" sz="quarter" idx="12"/>
          </p:nvPr>
        </p:nvSpPr>
        <p:spPr/>
        <p:txBody>
          <a:bodyPr/>
          <a:lstStyle>
            <a:lvl1pPr>
              <a:defRPr/>
            </a:lvl1pPr>
          </a:lstStyle>
          <a:p>
            <a:pPr>
              <a:defRPr/>
            </a:pPr>
            <a:fld id="{9DAC405A-0920-4E4A-AB4E-CF76873B2113}" type="slidenum">
              <a:rPr lang="zh-HK" altLang="en-US"/>
              <a:pPr>
                <a:defRPr/>
              </a:pPr>
              <a:t>‹#›</a:t>
            </a:fld>
            <a:endParaRPr lang="zh-HK" altLang="en-US"/>
          </a:p>
        </p:txBody>
      </p:sp>
    </p:spTree>
    <p:extLst>
      <p:ext uri="{BB962C8B-B14F-4D97-AF65-F5344CB8AC3E}">
        <p14:creationId xmlns:p14="http://schemas.microsoft.com/office/powerpoint/2010/main" val="481815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4" name="Footer Placeholder 4"/>
          <p:cNvSpPr>
            <a:spLocks noGrp="1"/>
          </p:cNvSpPr>
          <p:nvPr>
            <p:ph type="ftr" sz="quarter" idx="11"/>
          </p:nvPr>
        </p:nvSpPr>
        <p:spPr/>
        <p:txBody>
          <a:bodyPr/>
          <a:lstStyle>
            <a:lvl1pPr>
              <a:defRPr/>
            </a:lvl1pPr>
          </a:lstStyle>
          <a:p>
            <a:pPr>
              <a:defRPr/>
            </a:pPr>
            <a:endParaRPr lang="zh-HK" altLang="en-US"/>
          </a:p>
        </p:txBody>
      </p:sp>
      <p:sp>
        <p:nvSpPr>
          <p:cNvPr id="5" name="Slide Number Placeholder 5"/>
          <p:cNvSpPr>
            <a:spLocks noGrp="1"/>
          </p:cNvSpPr>
          <p:nvPr>
            <p:ph type="sldNum" sz="quarter" idx="12"/>
          </p:nvPr>
        </p:nvSpPr>
        <p:spPr/>
        <p:txBody>
          <a:bodyPr/>
          <a:lstStyle>
            <a:lvl1pPr>
              <a:defRPr/>
            </a:lvl1pPr>
          </a:lstStyle>
          <a:p>
            <a:pPr>
              <a:defRPr/>
            </a:pPr>
            <a:fld id="{3AC64F86-9CB4-4ED1-9C88-E8DEDF295658}" type="slidenum">
              <a:rPr lang="zh-HK" altLang="en-US"/>
              <a:pPr>
                <a:defRPr/>
              </a:pPr>
              <a:t>‹#›</a:t>
            </a:fld>
            <a:endParaRPr lang="zh-HK" altLang="en-US"/>
          </a:p>
        </p:txBody>
      </p:sp>
    </p:spTree>
    <p:extLst>
      <p:ext uri="{BB962C8B-B14F-4D97-AF65-F5344CB8AC3E}">
        <p14:creationId xmlns:p14="http://schemas.microsoft.com/office/powerpoint/2010/main" val="24814024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3" name="Footer Placeholder 4"/>
          <p:cNvSpPr>
            <a:spLocks noGrp="1"/>
          </p:cNvSpPr>
          <p:nvPr>
            <p:ph type="ftr" sz="quarter" idx="11"/>
          </p:nvPr>
        </p:nvSpPr>
        <p:spPr/>
        <p:txBody>
          <a:bodyPr/>
          <a:lstStyle>
            <a:lvl1pPr>
              <a:defRPr/>
            </a:lvl1pPr>
          </a:lstStyle>
          <a:p>
            <a:pPr>
              <a:defRPr/>
            </a:pPr>
            <a:endParaRPr lang="zh-HK" altLang="en-US"/>
          </a:p>
        </p:txBody>
      </p:sp>
      <p:sp>
        <p:nvSpPr>
          <p:cNvPr id="4" name="Slide Number Placeholder 5"/>
          <p:cNvSpPr>
            <a:spLocks noGrp="1"/>
          </p:cNvSpPr>
          <p:nvPr>
            <p:ph type="sldNum" sz="quarter" idx="12"/>
          </p:nvPr>
        </p:nvSpPr>
        <p:spPr/>
        <p:txBody>
          <a:bodyPr/>
          <a:lstStyle>
            <a:lvl1pPr>
              <a:defRPr/>
            </a:lvl1pPr>
          </a:lstStyle>
          <a:p>
            <a:pPr>
              <a:defRPr/>
            </a:pPr>
            <a:fld id="{16781F47-CCD9-4DA8-851B-73C9DAF9AF06}" type="slidenum">
              <a:rPr lang="zh-HK" altLang="en-US"/>
              <a:pPr>
                <a:defRPr/>
              </a:pPr>
              <a:t>‹#›</a:t>
            </a:fld>
            <a:endParaRPr lang="zh-HK" altLang="en-US"/>
          </a:p>
        </p:txBody>
      </p:sp>
    </p:spTree>
    <p:extLst>
      <p:ext uri="{BB962C8B-B14F-4D97-AF65-F5344CB8AC3E}">
        <p14:creationId xmlns:p14="http://schemas.microsoft.com/office/powerpoint/2010/main" val="6102220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6" name="Footer Placeholder 4"/>
          <p:cNvSpPr>
            <a:spLocks noGrp="1"/>
          </p:cNvSpPr>
          <p:nvPr>
            <p:ph type="ftr" sz="quarter" idx="11"/>
          </p:nvPr>
        </p:nvSpPr>
        <p:spPr/>
        <p:txBody>
          <a:bodyPr/>
          <a:lstStyle>
            <a:lvl1pPr>
              <a:defRPr/>
            </a:lvl1pPr>
          </a:lstStyle>
          <a:p>
            <a:pPr>
              <a:defRPr/>
            </a:pPr>
            <a:endParaRPr lang="zh-HK" altLang="en-US"/>
          </a:p>
        </p:txBody>
      </p:sp>
      <p:sp>
        <p:nvSpPr>
          <p:cNvPr id="7" name="Slide Number Placeholder 5"/>
          <p:cNvSpPr>
            <a:spLocks noGrp="1"/>
          </p:cNvSpPr>
          <p:nvPr>
            <p:ph type="sldNum" sz="quarter" idx="12"/>
          </p:nvPr>
        </p:nvSpPr>
        <p:spPr/>
        <p:txBody>
          <a:bodyPr/>
          <a:lstStyle>
            <a:lvl1pPr>
              <a:defRPr/>
            </a:lvl1pPr>
          </a:lstStyle>
          <a:p>
            <a:pPr>
              <a:defRPr/>
            </a:pPr>
            <a:fld id="{1C912F29-BBEA-4B05-9AB8-58B2E996E50D}" type="slidenum">
              <a:rPr lang="zh-HK" altLang="en-US"/>
              <a:pPr>
                <a:defRPr/>
              </a:pPr>
              <a:t>‹#›</a:t>
            </a:fld>
            <a:endParaRPr lang="zh-HK" altLang="en-US"/>
          </a:p>
        </p:txBody>
      </p:sp>
    </p:spTree>
    <p:extLst>
      <p:ext uri="{BB962C8B-B14F-4D97-AF65-F5344CB8AC3E}">
        <p14:creationId xmlns:p14="http://schemas.microsoft.com/office/powerpoint/2010/main" val="2358367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HK"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6" name="Footer Placeholder 4"/>
          <p:cNvSpPr>
            <a:spLocks noGrp="1"/>
          </p:cNvSpPr>
          <p:nvPr>
            <p:ph type="ftr" sz="quarter" idx="11"/>
          </p:nvPr>
        </p:nvSpPr>
        <p:spPr/>
        <p:txBody>
          <a:bodyPr/>
          <a:lstStyle>
            <a:lvl1pPr>
              <a:defRPr/>
            </a:lvl1pPr>
          </a:lstStyle>
          <a:p>
            <a:pPr>
              <a:defRPr/>
            </a:pPr>
            <a:endParaRPr lang="zh-HK" altLang="en-US"/>
          </a:p>
        </p:txBody>
      </p:sp>
      <p:sp>
        <p:nvSpPr>
          <p:cNvPr id="7" name="Slide Number Placeholder 5"/>
          <p:cNvSpPr>
            <a:spLocks noGrp="1"/>
          </p:cNvSpPr>
          <p:nvPr>
            <p:ph type="sldNum" sz="quarter" idx="12"/>
          </p:nvPr>
        </p:nvSpPr>
        <p:spPr/>
        <p:txBody>
          <a:bodyPr/>
          <a:lstStyle>
            <a:lvl1pPr>
              <a:defRPr/>
            </a:lvl1pPr>
          </a:lstStyle>
          <a:p>
            <a:pPr>
              <a:defRPr/>
            </a:pPr>
            <a:fld id="{3AC71BF1-C63B-4F8B-BCE2-D7EF249C38F9}" type="slidenum">
              <a:rPr lang="zh-HK" altLang="en-US"/>
              <a:pPr>
                <a:defRPr/>
              </a:pPr>
              <a:t>‹#›</a:t>
            </a:fld>
            <a:endParaRPr lang="zh-HK" altLang="en-US"/>
          </a:p>
        </p:txBody>
      </p:sp>
    </p:spTree>
    <p:extLst>
      <p:ext uri="{BB962C8B-B14F-4D97-AF65-F5344CB8AC3E}">
        <p14:creationId xmlns:p14="http://schemas.microsoft.com/office/powerpoint/2010/main" val="4454153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72BF1F3D-5601-49A7-A5E0-D63C0305F8B7}" type="slidenum">
              <a:rPr lang="zh-HK" altLang="en-US"/>
              <a:pPr>
                <a:defRPr/>
              </a:pPr>
              <a:t>‹#›</a:t>
            </a:fld>
            <a:endParaRPr lang="zh-HK" altLang="en-US"/>
          </a:p>
        </p:txBody>
      </p:sp>
    </p:spTree>
    <p:extLst>
      <p:ext uri="{BB962C8B-B14F-4D97-AF65-F5344CB8AC3E}">
        <p14:creationId xmlns:p14="http://schemas.microsoft.com/office/powerpoint/2010/main" val="5591042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pPr>
              <a:defRPr/>
            </a:pPr>
            <a:fld id="{D79D40F3-68DE-4B6D-B891-390DC11DF26B}"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7B6748DD-773E-4F95-8BE4-D34D8BF22147}" type="slidenum">
              <a:rPr lang="zh-HK" altLang="en-US"/>
              <a:pPr>
                <a:defRPr/>
              </a:pPr>
              <a:t>‹#›</a:t>
            </a:fld>
            <a:endParaRPr lang="zh-HK" altLang="en-US"/>
          </a:p>
        </p:txBody>
      </p:sp>
    </p:spTree>
    <p:extLst>
      <p:ext uri="{BB962C8B-B14F-4D97-AF65-F5344CB8AC3E}">
        <p14:creationId xmlns:p14="http://schemas.microsoft.com/office/powerpoint/2010/main" val="26073782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HK" smtClean="0"/>
              <a:t>Click to edit Master title style</a:t>
            </a:r>
            <a:endParaRPr lang="zh-HK"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HK" smtClean="0"/>
              <a:t>Click to edit Master subtitle style</a:t>
            </a:r>
            <a:endParaRPr lang="zh-HK" altLang="en-US"/>
          </a:p>
        </p:txBody>
      </p:sp>
      <p:sp>
        <p:nvSpPr>
          <p:cNvPr id="4"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7CF679D3-EA38-414A-8C79-CBBE3D0AD1A5}" type="slidenum">
              <a:rPr lang="zh-HK" altLang="en-US"/>
              <a:pPr>
                <a:defRPr/>
              </a:pPr>
              <a:t>‹#›</a:t>
            </a:fld>
            <a:endParaRPr lang="zh-HK" altLang="en-US"/>
          </a:p>
        </p:txBody>
      </p:sp>
    </p:spTree>
    <p:extLst>
      <p:ext uri="{BB962C8B-B14F-4D97-AF65-F5344CB8AC3E}">
        <p14:creationId xmlns:p14="http://schemas.microsoft.com/office/powerpoint/2010/main" val="15018124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78835F07-77B1-4E82-A764-79F3F4509CE3}" type="slidenum">
              <a:rPr lang="zh-HK" altLang="en-US"/>
              <a:pPr>
                <a:defRPr/>
              </a:pPr>
              <a:t>‹#›</a:t>
            </a:fld>
            <a:endParaRPr lang="zh-HK" altLang="en-US"/>
          </a:p>
        </p:txBody>
      </p:sp>
    </p:spTree>
    <p:extLst>
      <p:ext uri="{BB962C8B-B14F-4D97-AF65-F5344CB8AC3E}">
        <p14:creationId xmlns:p14="http://schemas.microsoft.com/office/powerpoint/2010/main" val="273244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AE8EAB6-A4FF-4A76-97B3-441789C58BCB}" type="datetime1">
              <a:rPr lang="zh-TW" altLang="en-US"/>
              <a:pPr>
                <a:defRPr/>
              </a:pPr>
              <a:t>2016/4/7</a:t>
            </a:fld>
            <a:endParaRPr lang="en-US" altLang="zh-TW" dirty="0"/>
          </a:p>
        </p:txBody>
      </p:sp>
      <p:sp>
        <p:nvSpPr>
          <p:cNvPr id="5" name="Rectangle 6"/>
          <p:cNvSpPr>
            <a:spLocks noGrp="1" noChangeArrowheads="1"/>
          </p:cNvSpPr>
          <p:nvPr>
            <p:ph type="sldNum" sz="quarter" idx="11"/>
          </p:nvPr>
        </p:nvSpPr>
        <p:spPr>
          <a:ln/>
        </p:spPr>
        <p:txBody>
          <a:bodyPr/>
          <a:lstStyle>
            <a:lvl1pPr>
              <a:defRPr/>
            </a:lvl1pPr>
          </a:lstStyle>
          <a:p>
            <a:pPr>
              <a:defRPr/>
            </a:pPr>
            <a:fld id="{728E4C4D-8C77-44B9-8403-40E81F6F33FA}" type="slidenum">
              <a:rPr lang="zh-TW" altLang="en-US"/>
              <a:pPr>
                <a:defRPr/>
              </a:pPr>
              <a:t>‹#›</a:t>
            </a:fld>
            <a:endParaRPr lang="en-US" altLang="zh-TW" dirty="0"/>
          </a:p>
        </p:txBody>
      </p:sp>
    </p:spTree>
    <p:extLst>
      <p:ext uri="{BB962C8B-B14F-4D97-AF65-F5344CB8AC3E}">
        <p14:creationId xmlns:p14="http://schemas.microsoft.com/office/powerpoint/2010/main" val="1659423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0BADBF7D-69EC-4D42-8C00-B18141E7A0FC}" type="slidenum">
              <a:rPr lang="zh-HK" altLang="en-US"/>
              <a:pPr>
                <a:defRPr/>
              </a:pPr>
              <a:t>‹#›</a:t>
            </a:fld>
            <a:endParaRPr lang="zh-HK" altLang="en-US"/>
          </a:p>
        </p:txBody>
      </p:sp>
    </p:spTree>
    <p:extLst>
      <p:ext uri="{BB962C8B-B14F-4D97-AF65-F5344CB8AC3E}">
        <p14:creationId xmlns:p14="http://schemas.microsoft.com/office/powerpoint/2010/main" val="30142866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6" name="Footer Placeholder 4"/>
          <p:cNvSpPr>
            <a:spLocks noGrp="1"/>
          </p:cNvSpPr>
          <p:nvPr>
            <p:ph type="ftr" sz="quarter" idx="11"/>
          </p:nvPr>
        </p:nvSpPr>
        <p:spPr/>
        <p:txBody>
          <a:bodyPr/>
          <a:lstStyle>
            <a:lvl1pPr>
              <a:defRPr/>
            </a:lvl1pPr>
          </a:lstStyle>
          <a:p>
            <a:pPr>
              <a:defRPr/>
            </a:pPr>
            <a:endParaRPr lang="zh-HK" altLang="en-US"/>
          </a:p>
        </p:txBody>
      </p:sp>
      <p:sp>
        <p:nvSpPr>
          <p:cNvPr id="7" name="Slide Number Placeholder 5"/>
          <p:cNvSpPr>
            <a:spLocks noGrp="1"/>
          </p:cNvSpPr>
          <p:nvPr>
            <p:ph type="sldNum" sz="quarter" idx="12"/>
          </p:nvPr>
        </p:nvSpPr>
        <p:spPr/>
        <p:txBody>
          <a:bodyPr/>
          <a:lstStyle>
            <a:lvl1pPr>
              <a:defRPr/>
            </a:lvl1pPr>
          </a:lstStyle>
          <a:p>
            <a:pPr>
              <a:defRPr/>
            </a:pPr>
            <a:fld id="{D3B620FE-1ABC-4DDB-8293-872D049A696C}" type="slidenum">
              <a:rPr lang="zh-HK" altLang="en-US"/>
              <a:pPr>
                <a:defRPr/>
              </a:pPr>
              <a:t>‹#›</a:t>
            </a:fld>
            <a:endParaRPr lang="zh-HK" altLang="en-US"/>
          </a:p>
        </p:txBody>
      </p:sp>
    </p:spTree>
    <p:extLst>
      <p:ext uri="{BB962C8B-B14F-4D97-AF65-F5344CB8AC3E}">
        <p14:creationId xmlns:p14="http://schemas.microsoft.com/office/powerpoint/2010/main" val="15749531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8" name="Footer Placeholder 4"/>
          <p:cNvSpPr>
            <a:spLocks noGrp="1"/>
          </p:cNvSpPr>
          <p:nvPr>
            <p:ph type="ftr" sz="quarter" idx="11"/>
          </p:nvPr>
        </p:nvSpPr>
        <p:spPr/>
        <p:txBody>
          <a:bodyPr/>
          <a:lstStyle>
            <a:lvl1pPr>
              <a:defRPr/>
            </a:lvl1pPr>
          </a:lstStyle>
          <a:p>
            <a:pPr>
              <a:defRPr/>
            </a:pPr>
            <a:endParaRPr lang="zh-HK" altLang="en-US"/>
          </a:p>
        </p:txBody>
      </p:sp>
      <p:sp>
        <p:nvSpPr>
          <p:cNvPr id="9" name="Slide Number Placeholder 5"/>
          <p:cNvSpPr>
            <a:spLocks noGrp="1"/>
          </p:cNvSpPr>
          <p:nvPr>
            <p:ph type="sldNum" sz="quarter" idx="12"/>
          </p:nvPr>
        </p:nvSpPr>
        <p:spPr/>
        <p:txBody>
          <a:bodyPr/>
          <a:lstStyle>
            <a:lvl1pPr>
              <a:defRPr/>
            </a:lvl1pPr>
          </a:lstStyle>
          <a:p>
            <a:pPr>
              <a:defRPr/>
            </a:pPr>
            <a:fld id="{B78D927C-EE65-4494-B9ED-23013B351369}" type="slidenum">
              <a:rPr lang="zh-HK" altLang="en-US"/>
              <a:pPr>
                <a:defRPr/>
              </a:pPr>
              <a:t>‹#›</a:t>
            </a:fld>
            <a:endParaRPr lang="zh-HK" altLang="en-US"/>
          </a:p>
        </p:txBody>
      </p:sp>
    </p:spTree>
    <p:extLst>
      <p:ext uri="{BB962C8B-B14F-4D97-AF65-F5344CB8AC3E}">
        <p14:creationId xmlns:p14="http://schemas.microsoft.com/office/powerpoint/2010/main" val="18567594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4" name="Footer Placeholder 4"/>
          <p:cNvSpPr>
            <a:spLocks noGrp="1"/>
          </p:cNvSpPr>
          <p:nvPr>
            <p:ph type="ftr" sz="quarter" idx="11"/>
          </p:nvPr>
        </p:nvSpPr>
        <p:spPr/>
        <p:txBody>
          <a:bodyPr/>
          <a:lstStyle>
            <a:lvl1pPr>
              <a:defRPr/>
            </a:lvl1pPr>
          </a:lstStyle>
          <a:p>
            <a:pPr>
              <a:defRPr/>
            </a:pPr>
            <a:endParaRPr lang="zh-HK" altLang="en-US"/>
          </a:p>
        </p:txBody>
      </p:sp>
      <p:sp>
        <p:nvSpPr>
          <p:cNvPr id="5" name="Slide Number Placeholder 5"/>
          <p:cNvSpPr>
            <a:spLocks noGrp="1"/>
          </p:cNvSpPr>
          <p:nvPr>
            <p:ph type="sldNum" sz="quarter" idx="12"/>
          </p:nvPr>
        </p:nvSpPr>
        <p:spPr/>
        <p:txBody>
          <a:bodyPr/>
          <a:lstStyle>
            <a:lvl1pPr>
              <a:defRPr/>
            </a:lvl1pPr>
          </a:lstStyle>
          <a:p>
            <a:pPr>
              <a:defRPr/>
            </a:pPr>
            <a:fld id="{02F41717-ACAD-4713-BB6B-4CFE54324F92}" type="slidenum">
              <a:rPr lang="zh-HK" altLang="en-US"/>
              <a:pPr>
                <a:defRPr/>
              </a:pPr>
              <a:t>‹#›</a:t>
            </a:fld>
            <a:endParaRPr lang="zh-HK" altLang="en-US"/>
          </a:p>
        </p:txBody>
      </p:sp>
    </p:spTree>
    <p:extLst>
      <p:ext uri="{BB962C8B-B14F-4D97-AF65-F5344CB8AC3E}">
        <p14:creationId xmlns:p14="http://schemas.microsoft.com/office/powerpoint/2010/main" val="3999571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3" name="Footer Placeholder 4"/>
          <p:cNvSpPr>
            <a:spLocks noGrp="1"/>
          </p:cNvSpPr>
          <p:nvPr>
            <p:ph type="ftr" sz="quarter" idx="11"/>
          </p:nvPr>
        </p:nvSpPr>
        <p:spPr/>
        <p:txBody>
          <a:bodyPr/>
          <a:lstStyle>
            <a:lvl1pPr>
              <a:defRPr/>
            </a:lvl1pPr>
          </a:lstStyle>
          <a:p>
            <a:pPr>
              <a:defRPr/>
            </a:pPr>
            <a:endParaRPr lang="zh-HK" altLang="en-US"/>
          </a:p>
        </p:txBody>
      </p:sp>
      <p:sp>
        <p:nvSpPr>
          <p:cNvPr id="4" name="Slide Number Placeholder 5"/>
          <p:cNvSpPr>
            <a:spLocks noGrp="1"/>
          </p:cNvSpPr>
          <p:nvPr>
            <p:ph type="sldNum" sz="quarter" idx="12"/>
          </p:nvPr>
        </p:nvSpPr>
        <p:spPr/>
        <p:txBody>
          <a:bodyPr/>
          <a:lstStyle>
            <a:lvl1pPr>
              <a:defRPr/>
            </a:lvl1pPr>
          </a:lstStyle>
          <a:p>
            <a:pPr>
              <a:defRPr/>
            </a:pPr>
            <a:fld id="{BA7D97A5-8B17-4E66-A76F-1D45C1F923E9}" type="slidenum">
              <a:rPr lang="zh-HK" altLang="en-US"/>
              <a:pPr>
                <a:defRPr/>
              </a:pPr>
              <a:t>‹#›</a:t>
            </a:fld>
            <a:endParaRPr lang="zh-HK" altLang="en-US"/>
          </a:p>
        </p:txBody>
      </p:sp>
    </p:spTree>
    <p:extLst>
      <p:ext uri="{BB962C8B-B14F-4D97-AF65-F5344CB8AC3E}">
        <p14:creationId xmlns:p14="http://schemas.microsoft.com/office/powerpoint/2010/main" val="28862479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6" name="Footer Placeholder 4"/>
          <p:cNvSpPr>
            <a:spLocks noGrp="1"/>
          </p:cNvSpPr>
          <p:nvPr>
            <p:ph type="ftr" sz="quarter" idx="11"/>
          </p:nvPr>
        </p:nvSpPr>
        <p:spPr/>
        <p:txBody>
          <a:bodyPr/>
          <a:lstStyle>
            <a:lvl1pPr>
              <a:defRPr/>
            </a:lvl1pPr>
          </a:lstStyle>
          <a:p>
            <a:pPr>
              <a:defRPr/>
            </a:pPr>
            <a:endParaRPr lang="zh-HK" altLang="en-US"/>
          </a:p>
        </p:txBody>
      </p:sp>
      <p:sp>
        <p:nvSpPr>
          <p:cNvPr id="7" name="Slide Number Placeholder 5"/>
          <p:cNvSpPr>
            <a:spLocks noGrp="1"/>
          </p:cNvSpPr>
          <p:nvPr>
            <p:ph type="sldNum" sz="quarter" idx="12"/>
          </p:nvPr>
        </p:nvSpPr>
        <p:spPr/>
        <p:txBody>
          <a:bodyPr/>
          <a:lstStyle>
            <a:lvl1pPr>
              <a:defRPr/>
            </a:lvl1pPr>
          </a:lstStyle>
          <a:p>
            <a:pPr>
              <a:defRPr/>
            </a:pPr>
            <a:fld id="{572FCB8F-6CA2-4403-A1DA-02B7BAA66484}" type="slidenum">
              <a:rPr lang="zh-HK" altLang="en-US"/>
              <a:pPr>
                <a:defRPr/>
              </a:pPr>
              <a:t>‹#›</a:t>
            </a:fld>
            <a:endParaRPr lang="zh-HK" altLang="en-US"/>
          </a:p>
        </p:txBody>
      </p:sp>
    </p:spTree>
    <p:extLst>
      <p:ext uri="{BB962C8B-B14F-4D97-AF65-F5344CB8AC3E}">
        <p14:creationId xmlns:p14="http://schemas.microsoft.com/office/powerpoint/2010/main" val="30249714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HK"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6" name="Footer Placeholder 4"/>
          <p:cNvSpPr>
            <a:spLocks noGrp="1"/>
          </p:cNvSpPr>
          <p:nvPr>
            <p:ph type="ftr" sz="quarter" idx="11"/>
          </p:nvPr>
        </p:nvSpPr>
        <p:spPr/>
        <p:txBody>
          <a:bodyPr/>
          <a:lstStyle>
            <a:lvl1pPr>
              <a:defRPr/>
            </a:lvl1pPr>
          </a:lstStyle>
          <a:p>
            <a:pPr>
              <a:defRPr/>
            </a:pPr>
            <a:endParaRPr lang="zh-HK" altLang="en-US"/>
          </a:p>
        </p:txBody>
      </p:sp>
      <p:sp>
        <p:nvSpPr>
          <p:cNvPr id="7" name="Slide Number Placeholder 5"/>
          <p:cNvSpPr>
            <a:spLocks noGrp="1"/>
          </p:cNvSpPr>
          <p:nvPr>
            <p:ph type="sldNum" sz="quarter" idx="12"/>
          </p:nvPr>
        </p:nvSpPr>
        <p:spPr/>
        <p:txBody>
          <a:bodyPr/>
          <a:lstStyle>
            <a:lvl1pPr>
              <a:defRPr/>
            </a:lvl1pPr>
          </a:lstStyle>
          <a:p>
            <a:pPr>
              <a:defRPr/>
            </a:pPr>
            <a:fld id="{A5DC826D-45A2-43CB-A3FA-ABD6F7CBF8D3}" type="slidenum">
              <a:rPr lang="zh-HK" altLang="en-US"/>
              <a:pPr>
                <a:defRPr/>
              </a:pPr>
              <a:t>‹#›</a:t>
            </a:fld>
            <a:endParaRPr lang="zh-HK" altLang="en-US"/>
          </a:p>
        </p:txBody>
      </p:sp>
    </p:spTree>
    <p:extLst>
      <p:ext uri="{BB962C8B-B14F-4D97-AF65-F5344CB8AC3E}">
        <p14:creationId xmlns:p14="http://schemas.microsoft.com/office/powerpoint/2010/main" val="33573117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F0AE1601-FCB8-4DC1-B2FE-0259C35549E7}" type="slidenum">
              <a:rPr lang="zh-HK" altLang="en-US"/>
              <a:pPr>
                <a:defRPr/>
              </a:pPr>
              <a:t>‹#›</a:t>
            </a:fld>
            <a:endParaRPr lang="zh-HK" altLang="en-US"/>
          </a:p>
        </p:txBody>
      </p:sp>
    </p:spTree>
    <p:extLst>
      <p:ext uri="{BB962C8B-B14F-4D97-AF65-F5344CB8AC3E}">
        <p14:creationId xmlns:p14="http://schemas.microsoft.com/office/powerpoint/2010/main" val="35887318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pPr>
              <a:defRPr/>
            </a:pPr>
            <a:fld id="{51D38E9E-1900-42E0-A345-608418237600}" type="datetimeFigureOut">
              <a:rPr lang="zh-HK" altLang="en-US"/>
              <a:pPr>
                <a:defRPr/>
              </a:pPr>
              <a:t>7/4/2016</a:t>
            </a:fld>
            <a:endParaRPr lang="zh-HK" altLang="en-US"/>
          </a:p>
        </p:txBody>
      </p:sp>
      <p:sp>
        <p:nvSpPr>
          <p:cNvPr id="5" name="Footer Placeholder 4"/>
          <p:cNvSpPr>
            <a:spLocks noGrp="1"/>
          </p:cNvSpPr>
          <p:nvPr>
            <p:ph type="ftr" sz="quarter" idx="11"/>
          </p:nvPr>
        </p:nvSpPr>
        <p:spPr/>
        <p:txBody>
          <a:bodyPr/>
          <a:lstStyle>
            <a:lvl1pPr>
              <a:defRPr/>
            </a:lvl1pPr>
          </a:lstStyle>
          <a:p>
            <a:pPr>
              <a:defRPr/>
            </a:pPr>
            <a:endParaRPr lang="zh-HK" altLang="en-US"/>
          </a:p>
        </p:txBody>
      </p:sp>
      <p:sp>
        <p:nvSpPr>
          <p:cNvPr id="6" name="Slide Number Placeholder 5"/>
          <p:cNvSpPr>
            <a:spLocks noGrp="1"/>
          </p:cNvSpPr>
          <p:nvPr>
            <p:ph type="sldNum" sz="quarter" idx="12"/>
          </p:nvPr>
        </p:nvSpPr>
        <p:spPr/>
        <p:txBody>
          <a:bodyPr/>
          <a:lstStyle>
            <a:lvl1pPr>
              <a:defRPr/>
            </a:lvl1pPr>
          </a:lstStyle>
          <a:p>
            <a:pPr>
              <a:defRPr/>
            </a:pPr>
            <a:fld id="{A058ED6C-71EE-414D-AEC5-E544B50D695A}" type="slidenum">
              <a:rPr lang="zh-HK" altLang="en-US"/>
              <a:pPr>
                <a:defRPr/>
              </a:pPr>
              <a:t>‹#›</a:t>
            </a:fld>
            <a:endParaRPr lang="zh-HK" altLang="en-US"/>
          </a:p>
        </p:txBody>
      </p:sp>
    </p:spTree>
    <p:extLst>
      <p:ext uri="{BB962C8B-B14F-4D97-AF65-F5344CB8AC3E}">
        <p14:creationId xmlns:p14="http://schemas.microsoft.com/office/powerpoint/2010/main" val="296702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FFEC0EC6-5C61-45A3-8E44-7A64513E5DF5}" type="datetime1">
              <a:rPr lang="zh-TW" altLang="en-US"/>
              <a:pPr>
                <a:defRPr/>
              </a:pPr>
              <a:t>2016/4/7</a:t>
            </a:fld>
            <a:endParaRPr lang="en-US" altLang="zh-TW" dirty="0"/>
          </a:p>
        </p:txBody>
      </p:sp>
      <p:sp>
        <p:nvSpPr>
          <p:cNvPr id="6" name="Rectangle 6"/>
          <p:cNvSpPr>
            <a:spLocks noGrp="1" noChangeArrowheads="1"/>
          </p:cNvSpPr>
          <p:nvPr>
            <p:ph type="sldNum" sz="quarter" idx="11"/>
          </p:nvPr>
        </p:nvSpPr>
        <p:spPr>
          <a:ln/>
        </p:spPr>
        <p:txBody>
          <a:bodyPr/>
          <a:lstStyle>
            <a:lvl1pPr>
              <a:defRPr/>
            </a:lvl1pPr>
          </a:lstStyle>
          <a:p>
            <a:pPr>
              <a:defRPr/>
            </a:pPr>
            <a:fld id="{57B6050D-5248-4238-8038-7150B04A6799}" type="slidenum">
              <a:rPr lang="zh-TW" altLang="en-US"/>
              <a:pPr>
                <a:defRPr/>
              </a:pPr>
              <a:t>‹#›</a:t>
            </a:fld>
            <a:endParaRPr lang="en-US" altLang="zh-TW" dirty="0"/>
          </a:p>
        </p:txBody>
      </p:sp>
    </p:spTree>
    <p:extLst>
      <p:ext uri="{BB962C8B-B14F-4D97-AF65-F5344CB8AC3E}">
        <p14:creationId xmlns:p14="http://schemas.microsoft.com/office/powerpoint/2010/main" val="244463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F48586EE-0FA1-43A4-A5C3-63CB478D9D0D}" type="datetime1">
              <a:rPr lang="zh-TW" altLang="en-US"/>
              <a:pPr>
                <a:defRPr/>
              </a:pPr>
              <a:t>2016/4/7</a:t>
            </a:fld>
            <a:endParaRPr lang="en-US" altLang="zh-TW" dirty="0"/>
          </a:p>
        </p:txBody>
      </p:sp>
      <p:sp>
        <p:nvSpPr>
          <p:cNvPr id="8" name="Rectangle 6"/>
          <p:cNvSpPr>
            <a:spLocks noGrp="1" noChangeArrowheads="1"/>
          </p:cNvSpPr>
          <p:nvPr>
            <p:ph type="sldNum" sz="quarter" idx="11"/>
          </p:nvPr>
        </p:nvSpPr>
        <p:spPr>
          <a:ln/>
        </p:spPr>
        <p:txBody>
          <a:bodyPr/>
          <a:lstStyle>
            <a:lvl1pPr>
              <a:defRPr/>
            </a:lvl1pPr>
          </a:lstStyle>
          <a:p>
            <a:pPr>
              <a:defRPr/>
            </a:pPr>
            <a:fld id="{836727CA-5A00-4E12-A252-80646357EE56}" type="slidenum">
              <a:rPr lang="zh-TW" altLang="en-US"/>
              <a:pPr>
                <a:defRPr/>
              </a:pPr>
              <a:t>‹#›</a:t>
            </a:fld>
            <a:endParaRPr lang="en-US" altLang="zh-TW" dirty="0"/>
          </a:p>
        </p:txBody>
      </p:sp>
    </p:spTree>
    <p:extLst>
      <p:ext uri="{BB962C8B-B14F-4D97-AF65-F5344CB8AC3E}">
        <p14:creationId xmlns:p14="http://schemas.microsoft.com/office/powerpoint/2010/main" val="370387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D81AD522-E6A6-483B-B339-3E3FAA5E276F}" type="datetime1">
              <a:rPr lang="zh-TW" altLang="en-US"/>
              <a:pPr>
                <a:defRPr/>
              </a:pPr>
              <a:t>2016/4/7</a:t>
            </a:fld>
            <a:endParaRPr lang="en-US" altLang="zh-TW" dirty="0"/>
          </a:p>
        </p:txBody>
      </p:sp>
      <p:sp>
        <p:nvSpPr>
          <p:cNvPr id="4" name="Rectangle 6"/>
          <p:cNvSpPr>
            <a:spLocks noGrp="1" noChangeArrowheads="1"/>
          </p:cNvSpPr>
          <p:nvPr>
            <p:ph type="sldNum" sz="quarter" idx="11"/>
          </p:nvPr>
        </p:nvSpPr>
        <p:spPr>
          <a:ln/>
        </p:spPr>
        <p:txBody>
          <a:bodyPr/>
          <a:lstStyle>
            <a:lvl1pPr>
              <a:defRPr/>
            </a:lvl1pPr>
          </a:lstStyle>
          <a:p>
            <a:pPr>
              <a:defRPr/>
            </a:pPr>
            <a:fld id="{29E1A0F1-853E-412F-AEA5-D603B6D35A1D}" type="slidenum">
              <a:rPr lang="zh-TW" altLang="en-US"/>
              <a:pPr>
                <a:defRPr/>
              </a:pPr>
              <a:t>‹#›</a:t>
            </a:fld>
            <a:endParaRPr lang="en-US" altLang="zh-TW" dirty="0"/>
          </a:p>
        </p:txBody>
      </p:sp>
    </p:spTree>
    <p:extLst>
      <p:ext uri="{BB962C8B-B14F-4D97-AF65-F5344CB8AC3E}">
        <p14:creationId xmlns:p14="http://schemas.microsoft.com/office/powerpoint/2010/main" val="50674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196F2D78-2D33-47DA-A240-C24C02A19781}" type="datetime1">
              <a:rPr lang="zh-TW" altLang="en-US"/>
              <a:pPr>
                <a:defRPr/>
              </a:pPr>
              <a:t>2016/4/7</a:t>
            </a:fld>
            <a:endParaRPr lang="en-US" altLang="zh-TW" dirty="0"/>
          </a:p>
        </p:txBody>
      </p:sp>
      <p:sp>
        <p:nvSpPr>
          <p:cNvPr id="3" name="Rectangle 6"/>
          <p:cNvSpPr>
            <a:spLocks noGrp="1" noChangeArrowheads="1"/>
          </p:cNvSpPr>
          <p:nvPr>
            <p:ph type="sldNum" sz="quarter" idx="11"/>
          </p:nvPr>
        </p:nvSpPr>
        <p:spPr>
          <a:ln/>
        </p:spPr>
        <p:txBody>
          <a:bodyPr/>
          <a:lstStyle>
            <a:lvl1pPr>
              <a:defRPr/>
            </a:lvl1pPr>
          </a:lstStyle>
          <a:p>
            <a:pPr>
              <a:defRPr/>
            </a:pPr>
            <a:fld id="{78FA9881-8562-47B4-A179-E240D150979D}" type="slidenum">
              <a:rPr lang="zh-TW" altLang="en-US"/>
              <a:pPr>
                <a:defRPr/>
              </a:pPr>
              <a:t>‹#›</a:t>
            </a:fld>
            <a:endParaRPr lang="en-US" altLang="zh-TW" dirty="0"/>
          </a:p>
        </p:txBody>
      </p:sp>
    </p:spTree>
    <p:extLst>
      <p:ext uri="{BB962C8B-B14F-4D97-AF65-F5344CB8AC3E}">
        <p14:creationId xmlns:p14="http://schemas.microsoft.com/office/powerpoint/2010/main" val="105459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98DD57F-42E2-488E-912C-03AB91E77592}" type="datetime1">
              <a:rPr lang="zh-TW" altLang="en-US"/>
              <a:pPr>
                <a:defRPr/>
              </a:pPr>
              <a:t>2016/4/7</a:t>
            </a:fld>
            <a:endParaRPr lang="en-US" altLang="zh-TW" dirty="0"/>
          </a:p>
        </p:txBody>
      </p:sp>
      <p:sp>
        <p:nvSpPr>
          <p:cNvPr id="6" name="Rectangle 6"/>
          <p:cNvSpPr>
            <a:spLocks noGrp="1" noChangeArrowheads="1"/>
          </p:cNvSpPr>
          <p:nvPr>
            <p:ph type="sldNum" sz="quarter" idx="11"/>
          </p:nvPr>
        </p:nvSpPr>
        <p:spPr>
          <a:ln/>
        </p:spPr>
        <p:txBody>
          <a:bodyPr/>
          <a:lstStyle>
            <a:lvl1pPr>
              <a:defRPr/>
            </a:lvl1pPr>
          </a:lstStyle>
          <a:p>
            <a:pPr>
              <a:defRPr/>
            </a:pPr>
            <a:fld id="{78D63677-E120-4E39-A456-B6EF5D28F34C}" type="slidenum">
              <a:rPr lang="zh-TW" altLang="en-US"/>
              <a:pPr>
                <a:defRPr/>
              </a:pPr>
              <a:t>‹#›</a:t>
            </a:fld>
            <a:endParaRPr lang="en-US" altLang="zh-TW" dirty="0"/>
          </a:p>
        </p:txBody>
      </p:sp>
    </p:spTree>
    <p:extLst>
      <p:ext uri="{BB962C8B-B14F-4D97-AF65-F5344CB8AC3E}">
        <p14:creationId xmlns:p14="http://schemas.microsoft.com/office/powerpoint/2010/main" val="3666073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7111DE4-4C40-471F-A90B-32261D764284}" type="datetime1">
              <a:rPr lang="zh-TW" altLang="en-US"/>
              <a:pPr>
                <a:defRPr/>
              </a:pPr>
              <a:t>2016/4/7</a:t>
            </a:fld>
            <a:endParaRPr lang="en-US" altLang="zh-TW" dirty="0"/>
          </a:p>
        </p:txBody>
      </p:sp>
      <p:sp>
        <p:nvSpPr>
          <p:cNvPr id="6" name="Rectangle 6"/>
          <p:cNvSpPr>
            <a:spLocks noGrp="1" noChangeArrowheads="1"/>
          </p:cNvSpPr>
          <p:nvPr>
            <p:ph type="sldNum" sz="quarter" idx="11"/>
          </p:nvPr>
        </p:nvSpPr>
        <p:spPr>
          <a:ln/>
        </p:spPr>
        <p:txBody>
          <a:bodyPr/>
          <a:lstStyle>
            <a:lvl1pPr>
              <a:defRPr/>
            </a:lvl1pPr>
          </a:lstStyle>
          <a:p>
            <a:pPr>
              <a:defRPr/>
            </a:pPr>
            <a:fld id="{93888C82-3E30-4E2D-8292-4651E8FCA28D}" type="slidenum">
              <a:rPr lang="zh-TW" altLang="en-US"/>
              <a:pPr>
                <a:defRPr/>
              </a:pPr>
              <a:t>‹#›</a:t>
            </a:fld>
            <a:endParaRPr lang="en-US" altLang="zh-TW" dirty="0"/>
          </a:p>
        </p:txBody>
      </p:sp>
    </p:spTree>
    <p:extLst>
      <p:ext uri="{BB962C8B-B14F-4D97-AF65-F5344CB8AC3E}">
        <p14:creationId xmlns:p14="http://schemas.microsoft.com/office/powerpoint/2010/main" val="3471287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g1"/>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323850" y="115888"/>
            <a:ext cx="798988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4"/>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8821"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atin typeface="Tahoma" pitchFamily="34" charset="0"/>
                <a:ea typeface="新細明體" pitchFamily="18" charset="-120"/>
              </a:defRPr>
            </a:lvl1pPr>
          </a:lstStyle>
          <a:p>
            <a:pPr>
              <a:defRPr/>
            </a:pPr>
            <a:fld id="{58A9F482-7A1A-4B74-8784-601BCDF0A5A3}" type="datetime1">
              <a:rPr lang="zh-TW" altLang="en-US"/>
              <a:pPr>
                <a:defRPr/>
              </a:pPr>
              <a:t>2016/4/7</a:t>
            </a:fld>
            <a:endParaRPr lang="en-US" altLang="zh-TW" dirty="0"/>
          </a:p>
        </p:txBody>
      </p:sp>
      <p:sp>
        <p:nvSpPr>
          <p:cNvPr id="1030" name="Rectangle 6"/>
          <p:cNvSpPr>
            <a:spLocks noGrp="1" noChangeArrowheads="1"/>
          </p:cNvSpPr>
          <p:nvPr>
            <p:ph type="sldNum" sz="quarter" idx="4"/>
          </p:nvPr>
        </p:nvSpPr>
        <p:spPr bwMode="auto">
          <a:xfrm>
            <a:off x="3059113" y="6553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ea typeface="新細明體" pitchFamily="18" charset="-120"/>
              </a:defRPr>
            </a:lvl1pPr>
          </a:lstStyle>
          <a:p>
            <a:pPr>
              <a:defRPr/>
            </a:pPr>
            <a:fld id="{21C0CD06-88D0-402C-B8A7-0127952F6BD6}" type="slidenum">
              <a:rPr lang="zh-TW" altLang="en-US"/>
              <a:pPr>
                <a:defRPr/>
              </a:pPr>
              <a:t>‹#›</a:t>
            </a:fld>
            <a:endParaRPr lang="en-US" altLang="zh-TW" dirty="0"/>
          </a:p>
        </p:txBody>
      </p:sp>
      <p:pic>
        <p:nvPicPr>
          <p:cNvPr id="1031" name="Picture 1"/>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0"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 id="2147483937" r:id="rId16"/>
  </p:sldLayoutIdLst>
  <p:hf hdr="0" ftr="0" dt="0"/>
  <p:txStyles>
    <p:titleStyle>
      <a:lvl1pPr algn="ctr" rtl="0" eaLnBrk="0" fontAlgn="base" hangingPunct="0">
        <a:spcBef>
          <a:spcPct val="0"/>
        </a:spcBef>
        <a:spcAft>
          <a:spcPct val="0"/>
        </a:spcAft>
        <a:defRPr kumimoji="1" sz="4800" b="1">
          <a:solidFill>
            <a:schemeClr val="tx1"/>
          </a:solidFill>
          <a:latin typeface="+mj-lt"/>
          <a:ea typeface="+mj-ea"/>
          <a:cs typeface="+mj-cs"/>
        </a:defRPr>
      </a:lvl1pPr>
      <a:lvl2pPr algn="ctr" rtl="0" eaLnBrk="0" fontAlgn="base" hangingPunct="0">
        <a:spcBef>
          <a:spcPct val="0"/>
        </a:spcBef>
        <a:spcAft>
          <a:spcPct val="0"/>
        </a:spcAft>
        <a:defRPr kumimoji="1" sz="4800" b="1">
          <a:solidFill>
            <a:schemeClr val="tx1"/>
          </a:solidFill>
          <a:latin typeface="Lucida Sans" pitchFamily="34" charset="0"/>
          <a:ea typeface="新細明體" pitchFamily="18" charset="-120"/>
        </a:defRPr>
      </a:lvl2pPr>
      <a:lvl3pPr algn="ctr" rtl="0" eaLnBrk="0" fontAlgn="base" hangingPunct="0">
        <a:spcBef>
          <a:spcPct val="0"/>
        </a:spcBef>
        <a:spcAft>
          <a:spcPct val="0"/>
        </a:spcAft>
        <a:defRPr kumimoji="1" sz="4800" b="1">
          <a:solidFill>
            <a:schemeClr val="tx1"/>
          </a:solidFill>
          <a:latin typeface="Lucida Sans" pitchFamily="34" charset="0"/>
          <a:ea typeface="新細明體" pitchFamily="18" charset="-120"/>
        </a:defRPr>
      </a:lvl3pPr>
      <a:lvl4pPr algn="ctr" rtl="0" eaLnBrk="0" fontAlgn="base" hangingPunct="0">
        <a:spcBef>
          <a:spcPct val="0"/>
        </a:spcBef>
        <a:spcAft>
          <a:spcPct val="0"/>
        </a:spcAft>
        <a:defRPr kumimoji="1" sz="4800" b="1">
          <a:solidFill>
            <a:schemeClr val="tx1"/>
          </a:solidFill>
          <a:latin typeface="Lucida Sans" pitchFamily="34" charset="0"/>
          <a:ea typeface="新細明體" pitchFamily="18" charset="-120"/>
        </a:defRPr>
      </a:lvl4pPr>
      <a:lvl5pPr algn="ctr" rtl="0" eaLnBrk="0" fontAlgn="base" hangingPunct="0">
        <a:spcBef>
          <a:spcPct val="0"/>
        </a:spcBef>
        <a:spcAft>
          <a:spcPct val="0"/>
        </a:spcAft>
        <a:defRPr kumimoji="1" sz="4800" b="1">
          <a:solidFill>
            <a:schemeClr val="tx1"/>
          </a:solidFill>
          <a:latin typeface="Lucida Sans" pitchFamily="34" charset="0"/>
          <a:ea typeface="新細明體" pitchFamily="18" charset="-120"/>
        </a:defRPr>
      </a:lvl5pPr>
      <a:lvl6pPr marL="457200" algn="ctr" rtl="0" fontAlgn="base">
        <a:spcBef>
          <a:spcPct val="0"/>
        </a:spcBef>
        <a:spcAft>
          <a:spcPct val="0"/>
        </a:spcAft>
        <a:defRPr kumimoji="1" sz="4800" b="1">
          <a:solidFill>
            <a:schemeClr val="tx1"/>
          </a:solidFill>
          <a:latin typeface="Lucida Sans" pitchFamily="34" charset="0"/>
          <a:ea typeface="新細明體" pitchFamily="18" charset="-120"/>
        </a:defRPr>
      </a:lvl6pPr>
      <a:lvl7pPr marL="914400" algn="ctr" rtl="0" fontAlgn="base">
        <a:spcBef>
          <a:spcPct val="0"/>
        </a:spcBef>
        <a:spcAft>
          <a:spcPct val="0"/>
        </a:spcAft>
        <a:defRPr kumimoji="1" sz="4800" b="1">
          <a:solidFill>
            <a:schemeClr val="tx1"/>
          </a:solidFill>
          <a:latin typeface="Lucida Sans" pitchFamily="34" charset="0"/>
          <a:ea typeface="新細明體" pitchFamily="18" charset="-120"/>
        </a:defRPr>
      </a:lvl7pPr>
      <a:lvl8pPr marL="1371600" algn="ctr" rtl="0" fontAlgn="base">
        <a:spcBef>
          <a:spcPct val="0"/>
        </a:spcBef>
        <a:spcAft>
          <a:spcPct val="0"/>
        </a:spcAft>
        <a:defRPr kumimoji="1" sz="4800" b="1">
          <a:solidFill>
            <a:schemeClr val="tx1"/>
          </a:solidFill>
          <a:latin typeface="Lucida Sans" pitchFamily="34" charset="0"/>
          <a:ea typeface="新細明體" pitchFamily="18" charset="-120"/>
        </a:defRPr>
      </a:lvl8pPr>
      <a:lvl9pPr marL="1828800" algn="ctr" rtl="0" fontAlgn="base">
        <a:spcBef>
          <a:spcPct val="0"/>
        </a:spcBef>
        <a:spcAft>
          <a:spcPct val="0"/>
        </a:spcAft>
        <a:defRPr kumimoji="1" sz="4800" b="1">
          <a:solidFill>
            <a:schemeClr val="tx1"/>
          </a:solidFill>
          <a:latin typeface="Lucida Sans"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cs typeface="Arial Unicode MS" pitchFamily="34" charset="-120"/>
        </a:defRPr>
      </a:lvl2pPr>
      <a:lvl3pPr marL="1143000" indent="-228600" algn="l" rtl="0" eaLnBrk="0" fontAlgn="base" hangingPunct="0">
        <a:spcBef>
          <a:spcPct val="20000"/>
        </a:spcBef>
        <a:spcAft>
          <a:spcPct val="0"/>
        </a:spcAft>
        <a:buChar char="•"/>
        <a:defRPr kumimoji="1" sz="2400">
          <a:solidFill>
            <a:schemeClr val="tx1"/>
          </a:solidFill>
          <a:latin typeface="+mn-lt"/>
          <a:ea typeface="+mn-ea"/>
          <a:cs typeface="Arial Unicode MS" pitchFamily="34" charset="-120"/>
        </a:defRPr>
      </a:lvl3pPr>
      <a:lvl4pPr marL="1600200" indent="-228600" algn="l" rtl="0" eaLnBrk="0" fontAlgn="base" hangingPunct="0">
        <a:spcBef>
          <a:spcPct val="20000"/>
        </a:spcBef>
        <a:spcAft>
          <a:spcPct val="0"/>
        </a:spcAft>
        <a:buChar char="–"/>
        <a:defRPr kumimoji="1" sz="2000">
          <a:solidFill>
            <a:schemeClr val="tx1"/>
          </a:solidFill>
          <a:latin typeface="+mn-lt"/>
          <a:ea typeface="+mn-ea"/>
          <a:cs typeface="Arial Unicode MS" pitchFamily="34" charset="-120"/>
        </a:defRPr>
      </a:lvl4pPr>
      <a:lvl5pPr marL="2057400" indent="-228600" algn="l" rtl="0" eaLnBrk="0" fontAlgn="base" hangingPunct="0">
        <a:spcBef>
          <a:spcPct val="20000"/>
        </a:spcBef>
        <a:spcAft>
          <a:spcPct val="0"/>
        </a:spcAft>
        <a:buChar char="»"/>
        <a:defRPr kumimoji="1" sz="2000">
          <a:solidFill>
            <a:schemeClr val="tx1"/>
          </a:solidFill>
          <a:latin typeface="+mn-lt"/>
          <a:ea typeface="+mn-ea"/>
          <a:cs typeface="Arial Unicode MS" pitchFamily="34" charset="-120"/>
        </a:defRPr>
      </a:lvl5pPr>
      <a:lvl6pPr marL="2514600" indent="-228600" algn="l" rtl="0" fontAlgn="base">
        <a:spcBef>
          <a:spcPct val="20000"/>
        </a:spcBef>
        <a:spcAft>
          <a:spcPct val="0"/>
        </a:spcAft>
        <a:buChar char="»"/>
        <a:defRPr kumimoji="1" sz="2000">
          <a:solidFill>
            <a:schemeClr val="tx1"/>
          </a:solidFill>
          <a:latin typeface="+mn-lt"/>
          <a:ea typeface="+mn-ea"/>
          <a:cs typeface="Arial Unicode MS" pitchFamily="34" charset="-120"/>
        </a:defRPr>
      </a:lvl6pPr>
      <a:lvl7pPr marL="2971800" indent="-228600" algn="l" rtl="0" fontAlgn="base">
        <a:spcBef>
          <a:spcPct val="20000"/>
        </a:spcBef>
        <a:spcAft>
          <a:spcPct val="0"/>
        </a:spcAft>
        <a:buChar char="»"/>
        <a:defRPr kumimoji="1" sz="2000">
          <a:solidFill>
            <a:schemeClr val="tx1"/>
          </a:solidFill>
          <a:latin typeface="+mn-lt"/>
          <a:ea typeface="+mn-ea"/>
          <a:cs typeface="Arial Unicode MS" pitchFamily="34" charset="-120"/>
        </a:defRPr>
      </a:lvl7pPr>
      <a:lvl8pPr marL="3429000" indent="-228600" algn="l" rtl="0" fontAlgn="base">
        <a:spcBef>
          <a:spcPct val="20000"/>
        </a:spcBef>
        <a:spcAft>
          <a:spcPct val="0"/>
        </a:spcAft>
        <a:buChar char="»"/>
        <a:defRPr kumimoji="1" sz="2000">
          <a:solidFill>
            <a:schemeClr val="tx1"/>
          </a:solidFill>
          <a:latin typeface="+mn-lt"/>
          <a:ea typeface="+mn-ea"/>
          <a:cs typeface="Arial Unicode MS" pitchFamily="34" charset="-120"/>
        </a:defRPr>
      </a:lvl8pPr>
      <a:lvl9pPr marL="3886200" indent="-228600" algn="l" rtl="0" fontAlgn="base">
        <a:spcBef>
          <a:spcPct val="20000"/>
        </a:spcBef>
        <a:spcAft>
          <a:spcPct val="0"/>
        </a:spcAft>
        <a:buChar char="»"/>
        <a:defRPr kumimoji="1" sz="2000">
          <a:solidFill>
            <a:schemeClr val="tx1"/>
          </a:solidFill>
          <a:latin typeface="+mn-lt"/>
          <a:ea typeface="+mn-ea"/>
          <a:cs typeface="Arial Unicode MS" pitchFamily="34" charset="-12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HK" smtClean="0"/>
              <a:t>Click to edit Master title style</a:t>
            </a:r>
            <a:endParaRPr lang="zh-HK"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D79D40F3-68DE-4B6D-B891-390DC11DF26B}" type="datetimeFigureOut">
              <a:rPr lang="zh-HK" altLang="en-US"/>
              <a:pPr>
                <a:defRPr/>
              </a:pPr>
              <a:t>7/4/2016</a:t>
            </a:fld>
            <a:endParaRPr lang="zh-HK"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zh-HK"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A573738D-650B-4DAA-9522-5FF0B627F286}" type="slidenum">
              <a:rPr lang="zh-HK" altLang="en-US"/>
              <a:pPr>
                <a:defRPr/>
              </a:pPr>
              <a:t>‹#›</a:t>
            </a:fld>
            <a:endParaRPr lang="zh-HK" altLang="en-US"/>
          </a:p>
        </p:txBody>
      </p: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HK" smtClean="0"/>
              <a:t>Click to edit Master title style</a:t>
            </a:r>
            <a:endParaRPr lang="zh-HK" altLang="en-US" smtClean="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51D38E9E-1900-42E0-A345-608418237600}" type="datetimeFigureOut">
              <a:rPr lang="zh-HK" altLang="en-US"/>
              <a:pPr>
                <a:defRPr/>
              </a:pPr>
              <a:t>7/4/2016</a:t>
            </a:fld>
            <a:endParaRPr lang="zh-HK"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zh-HK"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BDF81B0A-CB0D-48AA-80EB-28E9AC2F7D0E}" type="slidenum">
              <a:rPr lang="zh-HK" altLang="en-US"/>
              <a:pPr>
                <a:defRPr/>
              </a:pPr>
              <a:t>‹#›</a:t>
            </a:fld>
            <a:endParaRPr lang="zh-HK" alt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45532CE3-8FC5-4939-9319-C1D11B7AA1DE}" type="slidenum">
              <a:rPr lang="zh-TW" altLang="en-US" smtClean="0"/>
              <a:pPr/>
              <a:t>1</a:t>
            </a:fld>
            <a:endParaRPr lang="en-US" altLang="zh-TW" dirty="0" smtClean="0"/>
          </a:p>
        </p:txBody>
      </p:sp>
      <p:sp>
        <p:nvSpPr>
          <p:cNvPr id="5123" name="Rectangle 2"/>
          <p:cNvSpPr>
            <a:spLocks noGrp="1" noChangeArrowheads="1"/>
          </p:cNvSpPr>
          <p:nvPr>
            <p:ph type="ctrTitle" idx="4294967295"/>
          </p:nvPr>
        </p:nvSpPr>
        <p:spPr>
          <a:xfrm>
            <a:off x="685800" y="2130425"/>
            <a:ext cx="7772400" cy="1470025"/>
          </a:xfrm>
        </p:spPr>
        <p:txBody>
          <a:bodyPr/>
          <a:lstStyle/>
          <a:p>
            <a:pPr eaLnBrk="1" hangingPunct="1"/>
            <a:endParaRPr lang="en-US" altLang="zh-HK" dirty="0" smtClean="0"/>
          </a:p>
        </p:txBody>
      </p:sp>
      <p:sp>
        <p:nvSpPr>
          <p:cNvPr id="5124"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endParaRPr lang="en-US" altLang="zh-HK" dirty="0" smtClean="0"/>
          </a:p>
        </p:txBody>
      </p:sp>
      <p:pic>
        <p:nvPicPr>
          <p:cNvPr id="5125" name="Picture 4" descr="bg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540552" cy="685958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419845" name="Text Box 5"/>
          <p:cNvSpPr txBox="1">
            <a:spLocks noChangeArrowheads="1"/>
          </p:cNvSpPr>
          <p:nvPr/>
        </p:nvSpPr>
        <p:spPr bwMode="auto">
          <a:xfrm>
            <a:off x="-108520" y="973177"/>
            <a:ext cx="9649072" cy="4893647"/>
          </a:xfrm>
          <a:prstGeom prst="rect">
            <a:avLst/>
          </a:prstGeom>
          <a:noFill/>
          <a:ln w="9525">
            <a:solidFill>
              <a:schemeClr val="bg1"/>
            </a:solidFill>
            <a:miter lim="800000"/>
            <a:headEnd/>
            <a:tailEnd/>
          </a:ln>
          <a:effectLst/>
        </p:spPr>
        <p:txBody>
          <a:bodyPr wrap="square">
            <a:spAutoFit/>
          </a:bodyPr>
          <a:lstStyle/>
          <a:p>
            <a:pPr algn="ctr">
              <a:defRPr/>
            </a:pPr>
            <a:r>
              <a:rPr lang="en-US" altLang="zh-TW" sz="3600" b="1" dirty="0" smtClean="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rPr>
              <a:t>DEVELOPMENTS </a:t>
            </a:r>
          </a:p>
          <a:p>
            <a:pPr algn="ctr">
              <a:defRPr/>
            </a:pPr>
            <a:r>
              <a:rPr lang="en-US" altLang="zh-TW" sz="3600" b="1" dirty="0" smtClean="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rPr>
              <a:t>IN PUBLIC ADMINISTRATION </a:t>
            </a:r>
          </a:p>
          <a:p>
            <a:pPr algn="ctr">
              <a:defRPr/>
            </a:pPr>
            <a:r>
              <a:rPr lang="en-US" altLang="zh-TW" sz="3600" b="1" dirty="0" smtClean="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rPr>
              <a:t>THEORY AND METHODS</a:t>
            </a:r>
            <a:endParaRPr lang="en-US" altLang="zh-TW" sz="2400" b="1" dirty="0" smtClean="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endParaRPr>
          </a:p>
          <a:p>
            <a:pPr algn="ctr">
              <a:defRPr/>
            </a:pPr>
            <a:endParaRPr lang="en-US" altLang="zh-TW" sz="2400" b="1" i="1" dirty="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endParaRPr>
          </a:p>
          <a:p>
            <a:pPr algn="ctr">
              <a:defRPr/>
            </a:pPr>
            <a:r>
              <a:rPr lang="en-US" altLang="zh-TW" sz="2400" b="1" dirty="0" smtClean="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rPr>
              <a:t>James L. Perry</a:t>
            </a:r>
          </a:p>
          <a:p>
            <a:pPr algn="ctr">
              <a:defRPr/>
            </a:pPr>
            <a:r>
              <a:rPr lang="en-US" altLang="zh-TW" sz="2400" b="1" dirty="0" smtClean="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rPr>
              <a:t>University of Hong Kong</a:t>
            </a:r>
          </a:p>
          <a:p>
            <a:pPr algn="ctr">
              <a:defRPr/>
            </a:pPr>
            <a:r>
              <a:rPr lang="en-US" altLang="zh-TW" sz="2400" b="1" dirty="0" smtClean="0">
                <a:ln w="12700">
                  <a:solidFill>
                    <a:schemeClr val="bg1">
                      <a:lumMod val="65000"/>
                    </a:schemeClr>
                  </a:solidFill>
                  <a:prstDash val="solid"/>
                </a:ln>
                <a:solidFill>
                  <a:srgbClr val="81FE3C"/>
                </a:solidFill>
                <a:effectLst>
                  <a:reflection blurRad="76200" stA="31000" endPos="50000" dir="5400000" sy="-100000" algn="bl" rotWithShape="0"/>
                </a:effectLst>
              </a:rPr>
              <a:t>Indiana University, Bloomington</a:t>
            </a:r>
          </a:p>
          <a:p>
            <a:pPr algn="ctr">
              <a:defRPr/>
            </a:pPr>
            <a:endParaRPr lang="en-US" altLang="zh-TW" sz="2400" b="1" dirty="0" smtClean="0">
              <a:ln w="12700">
                <a:solidFill>
                  <a:schemeClr val="bg1">
                    <a:lumMod val="65000"/>
                  </a:schemeClr>
                </a:solidFill>
                <a:prstDash val="solid"/>
              </a:ln>
              <a:solidFill>
                <a:srgbClr val="81FE3C"/>
              </a:solidFill>
              <a:effectLst>
                <a:reflection blurRad="76200" stA="31000" endPos="50000" dir="5400000" sy="-100000" algn="bl" rotWithShape="0"/>
              </a:effectLst>
            </a:endParaRPr>
          </a:p>
          <a:p>
            <a:pPr algn="ctr">
              <a:defRPr/>
            </a:pPr>
            <a:r>
              <a:rPr lang="en-US" altLang="zh-TW" sz="2400" b="1" dirty="0" smtClean="0">
                <a:ln w="12700">
                  <a:solidFill>
                    <a:schemeClr val="bg1">
                      <a:lumMod val="65000"/>
                    </a:schemeClr>
                  </a:solidFill>
                  <a:prstDash val="solid"/>
                </a:ln>
                <a:solidFill>
                  <a:srgbClr val="81FE3C"/>
                </a:solidFill>
                <a:effectLst>
                  <a:reflection blurRad="76200" stA="31000" endPos="50000" dir="5400000" sy="-100000" algn="bl" rotWithShape="0"/>
                </a:effectLst>
              </a:rPr>
              <a:t>Department of Politics and Public Administration</a:t>
            </a:r>
          </a:p>
          <a:p>
            <a:pPr algn="ctr">
              <a:defRPr/>
            </a:pPr>
            <a:r>
              <a:rPr lang="en-US" altLang="zh-TW" sz="2400" b="1" dirty="0" smtClean="0">
                <a:ln w="12700">
                  <a:solidFill>
                    <a:schemeClr val="bg1">
                      <a:lumMod val="65000"/>
                    </a:schemeClr>
                  </a:solidFill>
                  <a:prstDash val="solid"/>
                </a:ln>
                <a:solidFill>
                  <a:srgbClr val="81FE3C"/>
                </a:solidFill>
                <a:effectLst>
                  <a:reflection blurRad="76200" stA="31000" endPos="50000" dir="5400000" sy="-100000" algn="bl" rotWithShape="0"/>
                </a:effectLst>
              </a:rPr>
              <a:t>April 7, 2016</a:t>
            </a:r>
          </a:p>
          <a:p>
            <a:pPr algn="ctr">
              <a:defRPr/>
            </a:pPr>
            <a:r>
              <a:rPr lang="en-US" altLang="zh-TW" sz="3600" b="1" i="1" dirty="0" smtClean="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rPr>
              <a:t> </a:t>
            </a:r>
            <a:endParaRPr lang="en-US" altLang="zh-TW" sz="3600" b="1" i="1" dirty="0">
              <a:ln w="12700">
                <a:solidFill>
                  <a:schemeClr val="bg1">
                    <a:lumMod val="65000"/>
                  </a:schemeClr>
                </a:solidFill>
                <a:prstDash val="solid"/>
              </a:ln>
              <a:solidFill>
                <a:srgbClr val="81FE3C"/>
              </a:solidFill>
              <a:effectLst>
                <a:outerShdw blurRad="41275" dist="20320" dir="1800000" algn="tl" rotWithShape="0">
                  <a:srgbClr val="000000">
                    <a:alpha val="40000"/>
                  </a:srgbClr>
                </a:outerShdw>
                <a:reflection blurRad="76200" stA="31000" endPos="50000" dir="5400000" sy="-100000" algn="bl" rotWithShape="0"/>
              </a:effectLst>
            </a:endParaRPr>
          </a:p>
        </p:txBody>
      </p:sp>
      <p:pic>
        <p:nvPicPr>
          <p:cNvPr id="5127" name="Picture 7" descr="SIGC-w-green-half-glob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5000625"/>
            <a:ext cx="262731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0" descr="C:\Users\socsc50\Desktop\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5445125"/>
            <a:ext cx="446405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mn-lt"/>
              </a:rPr>
              <a:t>AREAS WHERE THEORY DEVELOPMENT LAGS</a:t>
            </a:r>
            <a:endParaRPr lang="en-US" sz="4000" dirty="0">
              <a:latin typeface="+mn-lt"/>
            </a:endParaRPr>
          </a:p>
        </p:txBody>
      </p:sp>
      <p:sp>
        <p:nvSpPr>
          <p:cNvPr id="3" name="Content Placeholder 2"/>
          <p:cNvSpPr>
            <a:spLocks noGrp="1"/>
          </p:cNvSpPr>
          <p:nvPr>
            <p:ph idx="1"/>
          </p:nvPr>
        </p:nvSpPr>
        <p:spPr/>
        <p:txBody>
          <a:bodyPr/>
          <a:lstStyle/>
          <a:p>
            <a:r>
              <a:rPr lang="en-US" dirty="0" smtClean="0"/>
              <a:t>Public leadership</a:t>
            </a:r>
          </a:p>
          <a:p>
            <a:r>
              <a:rPr lang="en-US" dirty="0" smtClean="0"/>
              <a:t>Corruption</a:t>
            </a:r>
          </a:p>
          <a:p>
            <a:r>
              <a:rPr lang="en-US" dirty="0" smtClean="0"/>
              <a:t>Public professionalism and ethical behavior</a:t>
            </a:r>
          </a:p>
          <a:p>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10</a:t>
            </a:fld>
            <a:endParaRPr lang="en-US" altLang="zh-TW" dirty="0"/>
          </a:p>
        </p:txBody>
      </p:sp>
    </p:spTree>
    <p:extLst>
      <p:ext uri="{BB962C8B-B14F-4D97-AF65-F5344CB8AC3E}">
        <p14:creationId xmlns:p14="http://schemas.microsoft.com/office/powerpoint/2010/main" val="4201370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888"/>
            <a:ext cx="9144000" cy="990600"/>
          </a:xfrm>
        </p:spPr>
        <p:txBody>
          <a:bodyPr/>
          <a:lstStyle/>
          <a:p>
            <a:r>
              <a:rPr lang="en-US" sz="4000" dirty="0" smtClean="0">
                <a:latin typeface="+mn-lt"/>
              </a:rPr>
              <a:t>UNFINISHED BUSINESS: </a:t>
            </a:r>
            <a:br>
              <a:rPr lang="en-US" sz="4000" dirty="0" smtClean="0">
                <a:latin typeface="+mn-lt"/>
              </a:rPr>
            </a:br>
            <a:r>
              <a:rPr lang="en-US" sz="4000" dirty="0" smtClean="0">
                <a:latin typeface="+mn-lt"/>
              </a:rPr>
              <a:t>COMPARATIVE/GLOBAL PA</a:t>
            </a:r>
            <a:endParaRPr lang="en-US" sz="4000" dirty="0">
              <a:latin typeface="+mn-lt"/>
            </a:endParaRPr>
          </a:p>
        </p:txBody>
      </p:sp>
      <p:sp>
        <p:nvSpPr>
          <p:cNvPr id="3" name="Content Placeholder 2"/>
          <p:cNvSpPr>
            <a:spLocks noGrp="1"/>
          </p:cNvSpPr>
          <p:nvPr>
            <p:ph idx="1"/>
          </p:nvPr>
        </p:nvSpPr>
        <p:spPr>
          <a:xfrm>
            <a:off x="684213" y="1700808"/>
            <a:ext cx="7772400" cy="4248472"/>
          </a:xfrm>
        </p:spPr>
        <p:txBody>
          <a:bodyPr/>
          <a:lstStyle/>
          <a:p>
            <a:r>
              <a:rPr lang="en-US" dirty="0" smtClean="0"/>
              <a:t>Can we develop more universal theories/frameworks for public administration?</a:t>
            </a:r>
          </a:p>
          <a:p>
            <a:r>
              <a:rPr lang="en-US" dirty="0" smtClean="0"/>
              <a:t>An agenda initiated in the 1950s</a:t>
            </a:r>
          </a:p>
          <a:p>
            <a:r>
              <a:rPr lang="en-US" dirty="0" smtClean="0"/>
              <a:t>In what ways can research across a spectrum of countries or sub-state jurisdictions be joined together? </a:t>
            </a: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11</a:t>
            </a:fld>
            <a:endParaRPr lang="en-US" altLang="zh-TW" dirty="0"/>
          </a:p>
        </p:txBody>
      </p:sp>
    </p:spTree>
    <p:extLst>
      <p:ext uri="{BB962C8B-B14F-4D97-AF65-F5344CB8AC3E}">
        <p14:creationId xmlns:p14="http://schemas.microsoft.com/office/powerpoint/2010/main" val="494756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t>SIGNALS OF RESURGENCE OF INTEREST IN COMPARATIVE PA</a:t>
            </a:r>
            <a:endParaRPr lang="en-US" sz="4000" dirty="0"/>
          </a:p>
        </p:txBody>
      </p:sp>
      <p:sp>
        <p:nvSpPr>
          <p:cNvPr id="3" name="Content Placeholder 2"/>
          <p:cNvSpPr>
            <a:spLocks noGrp="1"/>
          </p:cNvSpPr>
          <p:nvPr>
            <p:ph idx="1"/>
          </p:nvPr>
        </p:nvSpPr>
        <p:spPr/>
        <p:txBody>
          <a:bodyPr>
            <a:normAutofit fontScale="92500"/>
          </a:bodyPr>
          <a:lstStyle/>
          <a:p>
            <a:r>
              <a:rPr lang="en-US" dirty="0" smtClean="0"/>
              <a:t>Jreisat. (</a:t>
            </a:r>
            <a:r>
              <a:rPr lang="en-US" dirty="0"/>
              <a:t>2005</a:t>
            </a:r>
            <a:r>
              <a:rPr lang="en-US" dirty="0" smtClean="0"/>
              <a:t>).  </a:t>
            </a:r>
            <a:r>
              <a:rPr lang="en-US" dirty="0"/>
              <a:t>Comparative Public Administration Is Back In, </a:t>
            </a:r>
            <a:r>
              <a:rPr lang="en-US" dirty="0" smtClean="0"/>
              <a:t>Prudently, </a:t>
            </a:r>
            <a:r>
              <a:rPr lang="en-US" i="1" dirty="0" smtClean="0"/>
              <a:t>PAR</a:t>
            </a:r>
            <a:r>
              <a:rPr lang="en-US" dirty="0" smtClean="0"/>
              <a:t>  </a:t>
            </a:r>
          </a:p>
          <a:p>
            <a:r>
              <a:rPr lang="en-US" dirty="0"/>
              <a:t>Fitzpatrick, </a:t>
            </a:r>
            <a:r>
              <a:rPr lang="en-US" dirty="0" smtClean="0"/>
              <a:t>Goggin</a:t>
            </a:r>
            <a:r>
              <a:rPr lang="en-US" dirty="0"/>
              <a:t>, </a:t>
            </a:r>
            <a:r>
              <a:rPr lang="en-US" dirty="0" smtClean="0"/>
              <a:t>Heikkila, Klingner</a:t>
            </a:r>
            <a:r>
              <a:rPr lang="en-US" dirty="0"/>
              <a:t>, </a:t>
            </a:r>
            <a:r>
              <a:rPr lang="en-US" dirty="0" smtClean="0"/>
              <a:t>Machado</a:t>
            </a:r>
            <a:r>
              <a:rPr lang="en-US" dirty="0"/>
              <a:t>, </a:t>
            </a:r>
            <a:r>
              <a:rPr lang="en-US" dirty="0" smtClean="0"/>
              <a:t>and Martell. </a:t>
            </a:r>
            <a:r>
              <a:rPr lang="en-US" dirty="0"/>
              <a:t>(2011</a:t>
            </a:r>
            <a:r>
              <a:rPr lang="en-US" dirty="0" smtClean="0"/>
              <a:t>).  </a:t>
            </a:r>
            <a:r>
              <a:rPr lang="en-US" dirty="0"/>
              <a:t>A New Look at Comparative Public Administration: Trends in Research and an Agenda for the </a:t>
            </a:r>
            <a:r>
              <a:rPr lang="en-US" dirty="0" smtClean="0"/>
              <a:t>Future, </a:t>
            </a:r>
            <a:r>
              <a:rPr lang="en-US" i="1" dirty="0" smtClean="0"/>
              <a:t>PAR</a:t>
            </a:r>
            <a:endParaRPr lang="en-US" dirty="0" smtClean="0"/>
          </a:p>
          <a:p>
            <a:pPr marL="0" indent="0">
              <a:buNone/>
            </a:pPr>
            <a:r>
              <a:rPr lang="en-US" dirty="0" smtClean="0"/>
              <a:t> </a:t>
            </a:r>
            <a:endParaRPr lang="en-US" dirty="0"/>
          </a:p>
          <a:p>
            <a:endParaRPr lang="en-US" dirty="0"/>
          </a:p>
          <a:p>
            <a:endParaRPr lang="en-US" dirty="0" smtClean="0"/>
          </a:p>
        </p:txBody>
      </p:sp>
    </p:spTree>
    <p:extLst>
      <p:ext uri="{BB962C8B-B14F-4D97-AF65-F5344CB8AC3E}">
        <p14:creationId xmlns:p14="http://schemas.microsoft.com/office/powerpoint/2010/main" val="2813599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t>SIGNALS OF RESURGENCE OF INTEREST IN COMPARATIVE PA</a:t>
            </a:r>
            <a:endParaRPr lang="en-US" sz="4000" dirty="0"/>
          </a:p>
        </p:txBody>
      </p:sp>
      <p:sp>
        <p:nvSpPr>
          <p:cNvPr id="3" name="Content Placeholder 2"/>
          <p:cNvSpPr>
            <a:spLocks noGrp="1"/>
          </p:cNvSpPr>
          <p:nvPr>
            <p:ph idx="1"/>
          </p:nvPr>
        </p:nvSpPr>
        <p:spPr/>
        <p:txBody>
          <a:bodyPr>
            <a:normAutofit/>
          </a:bodyPr>
          <a:lstStyle/>
          <a:p>
            <a:r>
              <a:rPr lang="en-US" sz="2800" dirty="0" smtClean="0"/>
              <a:t>Hou</a:t>
            </a:r>
            <a:r>
              <a:rPr lang="en-US" sz="2800" dirty="0"/>
              <a:t>, </a:t>
            </a:r>
            <a:r>
              <a:rPr lang="en-US" sz="2800" dirty="0" smtClean="0"/>
              <a:t>Ni</a:t>
            </a:r>
            <a:r>
              <a:rPr lang="en-US" sz="2800" dirty="0"/>
              <a:t>, </a:t>
            </a:r>
            <a:r>
              <a:rPr lang="en-US" sz="2800" dirty="0" smtClean="0"/>
              <a:t>Poocharoen</a:t>
            </a:r>
            <a:r>
              <a:rPr lang="en-US" sz="2800" dirty="0"/>
              <a:t>, </a:t>
            </a:r>
            <a:r>
              <a:rPr lang="en-US" sz="2800" dirty="0" smtClean="0"/>
              <a:t>Yang</a:t>
            </a:r>
            <a:r>
              <a:rPr lang="en-US" sz="2800" dirty="0"/>
              <a:t>, and </a:t>
            </a:r>
            <a:r>
              <a:rPr lang="en-US" sz="2800" dirty="0" smtClean="0"/>
              <a:t>Zhao</a:t>
            </a:r>
            <a:r>
              <a:rPr lang="en-US" sz="2800" dirty="0"/>
              <a:t>. (2011).  The Case for Public Administration with a Global Perspective, </a:t>
            </a:r>
            <a:r>
              <a:rPr lang="en-US" sz="2800" i="1" dirty="0" smtClean="0"/>
              <a:t>JPART</a:t>
            </a:r>
            <a:r>
              <a:rPr lang="en-US" sz="2800" dirty="0" smtClean="0"/>
              <a:t> </a:t>
            </a:r>
            <a:endParaRPr lang="en-US" sz="2800" dirty="0"/>
          </a:p>
          <a:p>
            <a:r>
              <a:rPr lang="en-US" sz="2800" dirty="0" smtClean="0"/>
              <a:t>Gulrajani </a:t>
            </a:r>
            <a:r>
              <a:rPr lang="en-US" sz="2800" dirty="0"/>
              <a:t>and </a:t>
            </a:r>
            <a:r>
              <a:rPr lang="en-US" sz="2800" dirty="0" smtClean="0"/>
              <a:t>Moloney. </a:t>
            </a:r>
            <a:r>
              <a:rPr lang="en-US" sz="2800" dirty="0"/>
              <a:t>(2012</a:t>
            </a:r>
            <a:r>
              <a:rPr lang="en-US" sz="2800" dirty="0" smtClean="0"/>
              <a:t>). </a:t>
            </a:r>
            <a:r>
              <a:rPr lang="en-US" sz="2800" dirty="0"/>
              <a:t>Globalizing Public Administration: Today's Research and Tomorrow's </a:t>
            </a:r>
            <a:r>
              <a:rPr lang="en-US" sz="2800" dirty="0" smtClean="0"/>
              <a:t>Agenda, </a:t>
            </a:r>
            <a:r>
              <a:rPr lang="en-US" sz="2800" i="1" dirty="0" smtClean="0"/>
              <a:t>PAR</a:t>
            </a:r>
            <a:r>
              <a:rPr lang="en-US" sz="2800" dirty="0" smtClean="0"/>
              <a:t>.  </a:t>
            </a:r>
            <a:endParaRPr lang="en-US" sz="2800" dirty="0"/>
          </a:p>
          <a:p>
            <a:endParaRPr lang="en-US" dirty="0"/>
          </a:p>
          <a:p>
            <a:endParaRPr lang="en-US" dirty="0" smtClean="0"/>
          </a:p>
        </p:txBody>
      </p:sp>
    </p:spTree>
    <p:extLst>
      <p:ext uri="{BB962C8B-B14F-4D97-AF65-F5344CB8AC3E}">
        <p14:creationId xmlns:p14="http://schemas.microsoft.com/office/powerpoint/2010/main" val="899201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SIGNALS OF </a:t>
            </a:r>
            <a:r>
              <a:rPr lang="en-US" sz="4000" b="1" dirty="0" smtClean="0"/>
              <a:t>RESURGENCE </a:t>
            </a:r>
            <a:r>
              <a:rPr lang="en-US" sz="4000" b="1" dirty="0"/>
              <a:t>OF </a:t>
            </a:r>
            <a:r>
              <a:rPr lang="en-US" sz="4000" b="1" dirty="0" smtClean="0"/>
              <a:t>INTEREST IN COMPARATIVE PA</a:t>
            </a:r>
            <a:endParaRPr lang="en-US" sz="4000" dirty="0"/>
          </a:p>
        </p:txBody>
      </p:sp>
      <p:sp>
        <p:nvSpPr>
          <p:cNvPr id="3" name="Content Placeholder 2"/>
          <p:cNvSpPr>
            <a:spLocks noGrp="1"/>
          </p:cNvSpPr>
          <p:nvPr>
            <p:ph idx="1"/>
          </p:nvPr>
        </p:nvSpPr>
        <p:spPr/>
        <p:txBody>
          <a:bodyPr>
            <a:normAutofit/>
          </a:bodyPr>
          <a:lstStyle/>
          <a:p>
            <a:r>
              <a:rPr lang="en-US" sz="2800" dirty="0"/>
              <a:t>Jilke, </a:t>
            </a:r>
            <a:r>
              <a:rPr lang="en-US" sz="2800" dirty="0" smtClean="0"/>
              <a:t>Meuleman</a:t>
            </a:r>
            <a:r>
              <a:rPr lang="en-US" sz="2800" dirty="0"/>
              <a:t>, </a:t>
            </a:r>
            <a:r>
              <a:rPr lang="en-US" sz="2800" dirty="0" smtClean="0"/>
              <a:t>and </a:t>
            </a:r>
            <a:r>
              <a:rPr lang="en-US" sz="2800" dirty="0"/>
              <a:t>Van de </a:t>
            </a:r>
            <a:r>
              <a:rPr lang="en-US" sz="2800" dirty="0" smtClean="0"/>
              <a:t>Walle. </a:t>
            </a:r>
            <a:r>
              <a:rPr lang="en-US" sz="2800" dirty="0"/>
              <a:t>(2015</a:t>
            </a:r>
            <a:r>
              <a:rPr lang="en-US" sz="2800" dirty="0" smtClean="0"/>
              <a:t>).  </a:t>
            </a:r>
            <a:r>
              <a:rPr lang="en-US" sz="2800" dirty="0"/>
              <a:t>We Need to Compare, but How? Measurement Equivalence in Comparative Public </a:t>
            </a:r>
            <a:r>
              <a:rPr lang="en-US" sz="2800" dirty="0" smtClean="0"/>
              <a:t>Administration, </a:t>
            </a:r>
            <a:r>
              <a:rPr lang="en-US" sz="2800" i="1" dirty="0" smtClean="0"/>
              <a:t>PAR</a:t>
            </a:r>
            <a:r>
              <a:rPr lang="en-US" sz="2800" dirty="0" smtClean="0"/>
              <a:t>. </a:t>
            </a:r>
            <a:endParaRPr lang="en-US" sz="2800" dirty="0"/>
          </a:p>
          <a:p>
            <a:r>
              <a:rPr lang="en-US" sz="2800" dirty="0" smtClean="0"/>
              <a:t>Wright. </a:t>
            </a:r>
            <a:r>
              <a:rPr lang="en-US" sz="2800" dirty="0"/>
              <a:t>(2015</a:t>
            </a:r>
            <a:r>
              <a:rPr lang="en-US" sz="2800" dirty="0" smtClean="0"/>
              <a:t>). </a:t>
            </a:r>
            <a:r>
              <a:rPr lang="en-US" sz="2800" dirty="0"/>
              <a:t>The Science of Public Administration: Problems, Presumptions, Progress, and </a:t>
            </a:r>
            <a:r>
              <a:rPr lang="en-US" sz="2800" dirty="0" smtClean="0"/>
              <a:t>Possibilities, </a:t>
            </a:r>
            <a:r>
              <a:rPr lang="en-US" sz="2800" i="1" dirty="0" smtClean="0"/>
              <a:t>PAR</a:t>
            </a:r>
            <a:r>
              <a:rPr lang="en-US" sz="2800" dirty="0" smtClean="0"/>
              <a:t>.  </a:t>
            </a:r>
            <a:endParaRPr lang="en-US" sz="2800" dirty="0"/>
          </a:p>
        </p:txBody>
      </p:sp>
    </p:spTree>
    <p:extLst>
      <p:ext uri="{BB962C8B-B14F-4D97-AF65-F5344CB8AC3E}">
        <p14:creationId xmlns:p14="http://schemas.microsoft.com/office/powerpoint/2010/main" val="3735700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mn-lt"/>
              </a:rPr>
              <a:t>HISTORICAL PERSPECTIVE</a:t>
            </a:r>
            <a:endParaRPr lang="en-US" sz="4400" b="1" dirty="0">
              <a:latin typeface="+mn-lt"/>
            </a:endParaRPr>
          </a:p>
        </p:txBody>
      </p:sp>
      <p:sp>
        <p:nvSpPr>
          <p:cNvPr id="3" name="Content Placeholder 2"/>
          <p:cNvSpPr>
            <a:spLocks noGrp="1"/>
          </p:cNvSpPr>
          <p:nvPr>
            <p:ph sz="quarter" idx="1"/>
          </p:nvPr>
        </p:nvSpPr>
        <p:spPr>
          <a:xfrm>
            <a:off x="684213" y="1700808"/>
            <a:ext cx="7772400" cy="4176464"/>
          </a:xfrm>
        </p:spPr>
        <p:txBody>
          <a:bodyPr>
            <a:normAutofit fontScale="77500" lnSpcReduction="20000"/>
          </a:bodyPr>
          <a:lstStyle/>
          <a:p>
            <a:r>
              <a:rPr lang="en-US" dirty="0" smtClean="0"/>
              <a:t>Fred Riggs:  Create </a:t>
            </a:r>
            <a:r>
              <a:rPr lang="en-US" dirty="0"/>
              <a:t>a mother discipline,  comparative public administration </a:t>
            </a:r>
            <a:endParaRPr lang="en-US" dirty="0" smtClean="0"/>
          </a:p>
          <a:p>
            <a:r>
              <a:rPr lang="en-US" dirty="0" smtClean="0"/>
              <a:t>Comparative Administration Group (CAG)—1960</a:t>
            </a:r>
          </a:p>
          <a:p>
            <a:r>
              <a:rPr lang="en-US" dirty="0" smtClean="0"/>
              <a:t>ASPA Section on International and Comparative Administration—1973</a:t>
            </a:r>
          </a:p>
          <a:p>
            <a:r>
              <a:rPr lang="en-US" dirty="0" smtClean="0"/>
              <a:t>Internationalization of higher education, circa 1990</a:t>
            </a:r>
          </a:p>
          <a:p>
            <a:pPr lvl="1"/>
            <a:r>
              <a:rPr lang="en-US" dirty="0" smtClean="0"/>
              <a:t>Internet (www)</a:t>
            </a:r>
          </a:p>
          <a:p>
            <a:pPr lvl="1"/>
            <a:r>
              <a:rPr lang="en-US" dirty="0" smtClean="0"/>
              <a:t>International associations</a:t>
            </a:r>
          </a:p>
          <a:p>
            <a:pPr lvl="1"/>
            <a:r>
              <a:rPr lang="en-US" dirty="0" smtClean="0"/>
              <a:t>International exchanges</a:t>
            </a:r>
          </a:p>
          <a:p>
            <a:pPr lvl="1"/>
            <a:r>
              <a:rPr lang="en-US" dirty="0" smtClean="0"/>
              <a:t>Robust array of international journals</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4190618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latin typeface="+mn-lt"/>
              </a:rPr>
              <a:t>SPECIFIC STRATEGIES</a:t>
            </a:r>
            <a:endParaRPr lang="en-US" sz="4400" b="1" dirty="0">
              <a:latin typeface="+mn-lt"/>
            </a:endParaRPr>
          </a:p>
        </p:txBody>
      </p:sp>
      <p:sp>
        <p:nvSpPr>
          <p:cNvPr id="3" name="Content Placeholder 2"/>
          <p:cNvSpPr>
            <a:spLocks noGrp="1"/>
          </p:cNvSpPr>
          <p:nvPr>
            <p:ph sz="quarter" idx="1"/>
          </p:nvPr>
        </p:nvSpPr>
        <p:spPr>
          <a:xfrm>
            <a:off x="684213" y="1268760"/>
            <a:ext cx="7772400" cy="4835178"/>
          </a:xfrm>
        </p:spPr>
        <p:txBody>
          <a:bodyPr>
            <a:normAutofit/>
          </a:bodyPr>
          <a:lstStyle/>
          <a:p>
            <a:r>
              <a:rPr lang="en-US" sz="2600" dirty="0" smtClean="0"/>
              <a:t>Comparative topical focus (e.g., trust,  accountability, performance, leadership, transparency, motivation)</a:t>
            </a:r>
          </a:p>
          <a:p>
            <a:r>
              <a:rPr lang="en-US" sz="2600" dirty="0" smtClean="0"/>
              <a:t>Cross-national collaborations</a:t>
            </a:r>
          </a:p>
          <a:p>
            <a:r>
              <a:rPr lang="en-US" sz="2600" dirty="0" smtClean="0"/>
              <a:t>International databases</a:t>
            </a:r>
          </a:p>
          <a:p>
            <a:r>
              <a:rPr lang="en-US" sz="2600" dirty="0" smtClean="0"/>
              <a:t>Meta-analyses as means for synthesizing vast and diffuse arrays of empirical research  </a:t>
            </a:r>
          </a:p>
          <a:p>
            <a:r>
              <a:rPr lang="en-US" sz="2600" dirty="0" smtClean="0"/>
              <a:t>Attentiveness to history and culture in our analysis of public administration institutions</a:t>
            </a:r>
          </a:p>
          <a:p>
            <a:endParaRPr lang="en-US" dirty="0"/>
          </a:p>
        </p:txBody>
      </p:sp>
    </p:spTree>
    <p:extLst>
      <p:ext uri="{BB962C8B-B14F-4D97-AF65-F5344CB8AC3E}">
        <p14:creationId xmlns:p14="http://schemas.microsoft.com/office/powerpoint/2010/main" val="2850385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15888"/>
            <a:ext cx="8568630" cy="990600"/>
          </a:xfrm>
        </p:spPr>
        <p:txBody>
          <a:bodyPr>
            <a:normAutofit fontScale="90000"/>
          </a:bodyPr>
          <a:lstStyle/>
          <a:p>
            <a:r>
              <a:rPr lang="en-US" dirty="0" smtClean="0"/>
              <a:t> </a:t>
            </a:r>
            <a:r>
              <a:rPr lang="en-US" sz="3600" dirty="0" smtClean="0">
                <a:latin typeface="+mn-lt"/>
              </a:rPr>
              <a:t>CONCLUSIONS ABOUT GLOBAL THEORY </a:t>
            </a:r>
            <a:endParaRPr lang="en-US" sz="3600" b="1" dirty="0"/>
          </a:p>
        </p:txBody>
      </p:sp>
      <p:sp>
        <p:nvSpPr>
          <p:cNvPr id="3" name="Content Placeholder 2"/>
          <p:cNvSpPr>
            <a:spLocks noGrp="1"/>
          </p:cNvSpPr>
          <p:nvPr>
            <p:ph sz="quarter" idx="1"/>
          </p:nvPr>
        </p:nvSpPr>
        <p:spPr>
          <a:xfrm>
            <a:off x="684213" y="1700808"/>
            <a:ext cx="7772400" cy="4104456"/>
          </a:xfrm>
        </p:spPr>
        <p:txBody>
          <a:bodyPr>
            <a:normAutofit lnSpcReduction="10000"/>
          </a:bodyPr>
          <a:lstStyle/>
          <a:p>
            <a:r>
              <a:rPr lang="en-US" dirty="0" smtClean="0"/>
              <a:t>The global public administration community is ready for the leap toward global theory</a:t>
            </a:r>
          </a:p>
          <a:p>
            <a:r>
              <a:rPr lang="en-US" dirty="0" smtClean="0"/>
              <a:t>Developing global public administration theory requires extensive collaboration</a:t>
            </a:r>
          </a:p>
          <a:p>
            <a:r>
              <a:rPr lang="en-US" dirty="0" smtClean="0"/>
              <a:t>We need to begin to exploit known strategies to bring global public administration theory to fruition</a:t>
            </a:r>
          </a:p>
        </p:txBody>
      </p:sp>
    </p:spTree>
    <p:extLst>
      <p:ext uri="{BB962C8B-B14F-4D97-AF65-F5344CB8AC3E}">
        <p14:creationId xmlns:p14="http://schemas.microsoft.com/office/powerpoint/2010/main" val="3261405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METHODS: GENERAL</a:t>
            </a:r>
            <a:endParaRPr lang="en-US" dirty="0">
              <a:latin typeface="+mn-lt"/>
            </a:endParaRPr>
          </a:p>
        </p:txBody>
      </p:sp>
      <p:sp>
        <p:nvSpPr>
          <p:cNvPr id="3" name="Content Placeholder 2"/>
          <p:cNvSpPr>
            <a:spLocks noGrp="1"/>
          </p:cNvSpPr>
          <p:nvPr>
            <p:ph idx="1"/>
          </p:nvPr>
        </p:nvSpPr>
        <p:spPr>
          <a:xfrm>
            <a:off x="684213" y="1484784"/>
            <a:ext cx="7772400" cy="4619154"/>
          </a:xfrm>
        </p:spPr>
        <p:txBody>
          <a:bodyPr/>
          <a:lstStyle/>
          <a:p>
            <a:r>
              <a:rPr lang="en-US" sz="2400" dirty="0" smtClean="0"/>
              <a:t>Traditional reliance on case studies and survey research</a:t>
            </a:r>
          </a:p>
          <a:p>
            <a:r>
              <a:rPr lang="en-US" sz="2400" dirty="0" smtClean="0"/>
              <a:t>More integration with advancing social and behavioral science methods</a:t>
            </a:r>
          </a:p>
          <a:p>
            <a:r>
              <a:rPr lang="en-US" sz="2400" dirty="0" smtClean="0"/>
              <a:t>Big data has potential to transform research methods</a:t>
            </a:r>
          </a:p>
          <a:p>
            <a:r>
              <a:rPr lang="en-US" sz="2400" dirty="0" smtClean="0"/>
              <a:t>Avoid expending too many resources on methods; choose strategically  </a:t>
            </a:r>
          </a:p>
          <a:p>
            <a:endParaRPr lang="en-US" dirty="0" smtClean="0"/>
          </a:p>
          <a:p>
            <a:pPr lvl="1">
              <a:buFont typeface="Wingdings" panose="05000000000000000000" pitchFamily="2" charset="2"/>
              <a:buChar char="Ø"/>
            </a:pP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18</a:t>
            </a:fld>
            <a:endParaRPr lang="en-US" altLang="zh-TW" dirty="0"/>
          </a:p>
        </p:txBody>
      </p:sp>
    </p:spTree>
    <p:extLst>
      <p:ext uri="{BB962C8B-B14F-4D97-AF65-F5344CB8AC3E}">
        <p14:creationId xmlns:p14="http://schemas.microsoft.com/office/powerpoint/2010/main" val="9493921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5888"/>
            <a:ext cx="9036496" cy="990600"/>
          </a:xfrm>
        </p:spPr>
        <p:txBody>
          <a:bodyPr/>
          <a:lstStyle/>
          <a:p>
            <a:r>
              <a:rPr lang="en-US" sz="4400" dirty="0" smtClean="0">
                <a:latin typeface="+mn-lt"/>
              </a:rPr>
              <a:t>METHODS: SPECIFIC TRENDS</a:t>
            </a:r>
            <a:endParaRPr lang="en-US" sz="4400" dirty="0">
              <a:latin typeface="+mn-lt"/>
            </a:endParaRPr>
          </a:p>
        </p:txBody>
      </p:sp>
      <p:sp>
        <p:nvSpPr>
          <p:cNvPr id="3" name="Content Placeholder 2"/>
          <p:cNvSpPr>
            <a:spLocks noGrp="1"/>
          </p:cNvSpPr>
          <p:nvPr>
            <p:ph idx="1"/>
          </p:nvPr>
        </p:nvSpPr>
        <p:spPr>
          <a:xfrm>
            <a:off x="683568" y="1628800"/>
            <a:ext cx="7772400" cy="4115098"/>
          </a:xfrm>
        </p:spPr>
        <p:txBody>
          <a:bodyPr/>
          <a:lstStyle/>
          <a:p>
            <a:r>
              <a:rPr lang="en-US" dirty="0" smtClean="0"/>
              <a:t>Experimental methods</a:t>
            </a:r>
          </a:p>
          <a:p>
            <a:pPr lvl="1">
              <a:buFont typeface="Wingdings" panose="05000000000000000000" pitchFamily="2" charset="2"/>
              <a:buChar char="Ø"/>
            </a:pPr>
            <a:r>
              <a:rPr lang="en-US" dirty="0" smtClean="0"/>
              <a:t>Laboratory</a:t>
            </a:r>
          </a:p>
          <a:p>
            <a:pPr lvl="1">
              <a:buFont typeface="Wingdings" panose="05000000000000000000" pitchFamily="2" charset="2"/>
              <a:buChar char="Ø"/>
            </a:pPr>
            <a:r>
              <a:rPr lang="en-US" dirty="0" smtClean="0"/>
              <a:t>Field</a:t>
            </a:r>
          </a:p>
          <a:p>
            <a:pPr lvl="1">
              <a:buFont typeface="Wingdings" panose="05000000000000000000" pitchFamily="2" charset="2"/>
              <a:buChar char="Ø"/>
            </a:pPr>
            <a:r>
              <a:rPr lang="en-US" dirty="0" smtClean="0"/>
              <a:t>Survey</a:t>
            </a:r>
          </a:p>
          <a:p>
            <a:pPr>
              <a:buFont typeface="Arial" panose="020B0604020202020204" pitchFamily="34" charset="0"/>
              <a:buChar char="•"/>
            </a:pPr>
            <a:r>
              <a:rPr lang="en-US" dirty="0" smtClean="0"/>
              <a:t>Meta-analysis</a:t>
            </a:r>
          </a:p>
          <a:p>
            <a:pPr>
              <a:buFont typeface="Arial" panose="020B0604020202020204" pitchFamily="34" charset="0"/>
              <a:buChar char="•"/>
            </a:pPr>
            <a:r>
              <a:rPr lang="en-US" dirty="0"/>
              <a:t>Mixed methods</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lvl="1">
              <a:buFont typeface="Wingdings" panose="05000000000000000000" pitchFamily="2" charset="2"/>
              <a:buChar char="Ø"/>
            </a:pP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19</a:t>
            </a:fld>
            <a:endParaRPr lang="en-US" altLang="zh-TW" dirty="0"/>
          </a:p>
        </p:txBody>
      </p:sp>
    </p:spTree>
    <p:extLst>
      <p:ext uri="{BB962C8B-B14F-4D97-AF65-F5344CB8AC3E}">
        <p14:creationId xmlns:p14="http://schemas.microsoft.com/office/powerpoint/2010/main" val="548786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SOME FUNDAMENTAL QUESTIONS FOR THIS SEMINAR? </a:t>
            </a:r>
            <a:endParaRPr lang="en-US" sz="3600" dirty="0"/>
          </a:p>
        </p:txBody>
      </p:sp>
      <p:sp>
        <p:nvSpPr>
          <p:cNvPr id="3" name="Content Placeholder 2"/>
          <p:cNvSpPr>
            <a:spLocks noGrp="1"/>
          </p:cNvSpPr>
          <p:nvPr>
            <p:ph idx="1"/>
          </p:nvPr>
        </p:nvSpPr>
        <p:spPr>
          <a:xfrm>
            <a:off x="684213" y="1268760"/>
            <a:ext cx="7772400" cy="4464496"/>
          </a:xfrm>
        </p:spPr>
        <p:txBody>
          <a:bodyPr/>
          <a:lstStyle/>
          <a:p>
            <a:r>
              <a:rPr lang="en-US" sz="2800" dirty="0" smtClean="0"/>
              <a:t>Milward et al: What are the BIG questions in PA/PM research?  Are we addressing them?</a:t>
            </a:r>
          </a:p>
          <a:p>
            <a:r>
              <a:rPr lang="en-US" sz="2800" dirty="0" smtClean="0"/>
              <a:t>Kettl:  Is </a:t>
            </a:r>
            <a:r>
              <a:rPr lang="en-US" sz="2800" dirty="0"/>
              <a:t>there anything that drove the field in </a:t>
            </a:r>
            <a:r>
              <a:rPr lang="en-US" sz="2800" dirty="0" smtClean="0"/>
              <a:t>the 1930s that </a:t>
            </a:r>
            <a:r>
              <a:rPr lang="en-US" sz="2800" dirty="0"/>
              <a:t>we’re poorer without now</a:t>
            </a:r>
            <a:r>
              <a:rPr lang="en-US" sz="2800" dirty="0" smtClean="0"/>
              <a:t>?</a:t>
            </a:r>
          </a:p>
          <a:p>
            <a:r>
              <a:rPr lang="en-US" sz="2800" dirty="0" smtClean="0"/>
              <a:t>Do we have the right balance of rigor and relevance?</a:t>
            </a:r>
          </a:p>
          <a:p>
            <a:r>
              <a:rPr lang="en-US" sz="2800" dirty="0" smtClean="0"/>
              <a:t>Do we face perverse incentives that prevent us from answering the right questions?</a:t>
            </a:r>
            <a:endParaRPr lang="en-US" sz="2800" dirty="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2</a:t>
            </a:fld>
            <a:endParaRPr lang="en-US" altLang="zh-TW" dirty="0"/>
          </a:p>
        </p:txBody>
      </p:sp>
    </p:spTree>
    <p:extLst>
      <p:ext uri="{BB962C8B-B14F-4D97-AF65-F5344CB8AC3E}">
        <p14:creationId xmlns:p14="http://schemas.microsoft.com/office/powerpoint/2010/main" val="414901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5888"/>
            <a:ext cx="9036496" cy="990600"/>
          </a:xfrm>
        </p:spPr>
        <p:txBody>
          <a:bodyPr/>
          <a:lstStyle/>
          <a:p>
            <a:r>
              <a:rPr lang="en-US" sz="4400" dirty="0" smtClean="0">
                <a:latin typeface="+mn-lt"/>
              </a:rPr>
              <a:t>METHODS: FUTURE STEPS</a:t>
            </a:r>
            <a:endParaRPr lang="en-US" sz="4400" dirty="0">
              <a:latin typeface="+mn-lt"/>
            </a:endParaRPr>
          </a:p>
        </p:txBody>
      </p:sp>
      <p:sp>
        <p:nvSpPr>
          <p:cNvPr id="3" name="Content Placeholder 2"/>
          <p:cNvSpPr>
            <a:spLocks noGrp="1"/>
          </p:cNvSpPr>
          <p:nvPr>
            <p:ph idx="1"/>
          </p:nvPr>
        </p:nvSpPr>
        <p:spPr>
          <a:xfrm>
            <a:off x="684213" y="1484784"/>
            <a:ext cx="7772400" cy="4104456"/>
          </a:xfrm>
        </p:spPr>
        <p:txBody>
          <a:bodyPr/>
          <a:lstStyle/>
          <a:p>
            <a:r>
              <a:rPr lang="en-US" sz="2800" dirty="0" smtClean="0"/>
              <a:t>Significantly increase </a:t>
            </a:r>
            <a:r>
              <a:rPr lang="en-US" sz="2800" i="1" dirty="0" smtClean="0"/>
              <a:t>field</a:t>
            </a:r>
            <a:r>
              <a:rPr lang="en-US" sz="2800" dirty="0" smtClean="0"/>
              <a:t> experiments</a:t>
            </a:r>
          </a:p>
          <a:p>
            <a:pPr lvl="1">
              <a:buFont typeface="Wingdings" panose="05000000000000000000" pitchFamily="2" charset="2"/>
              <a:buChar char="Ø"/>
            </a:pPr>
            <a:r>
              <a:rPr lang="en-US" dirty="0" smtClean="0"/>
              <a:t>Contextual realism</a:t>
            </a:r>
          </a:p>
          <a:p>
            <a:pPr lvl="1">
              <a:buFont typeface="Wingdings" panose="05000000000000000000" pitchFamily="2" charset="2"/>
              <a:buChar char="Ø"/>
            </a:pPr>
            <a:r>
              <a:rPr lang="en-US" dirty="0" smtClean="0"/>
              <a:t>Scholar-practitioner partnership</a:t>
            </a:r>
          </a:p>
          <a:p>
            <a:pPr lvl="1">
              <a:buFont typeface="Wingdings" panose="05000000000000000000" pitchFamily="2" charset="2"/>
              <a:buChar char="Ø"/>
            </a:pPr>
            <a:r>
              <a:rPr lang="en-US" dirty="0" smtClean="0"/>
              <a:t>Evidence-based practice </a:t>
            </a:r>
          </a:p>
          <a:p>
            <a:pPr>
              <a:buFont typeface="Arial" panose="020B0604020202020204" pitchFamily="34" charset="0"/>
              <a:buChar char="•"/>
            </a:pPr>
            <a:r>
              <a:rPr lang="en-US" sz="2800" dirty="0" smtClean="0"/>
              <a:t>Wider use of meta-analysis</a:t>
            </a:r>
          </a:p>
          <a:p>
            <a:pPr lvl="1">
              <a:buFont typeface="Wingdings" panose="05000000000000000000" pitchFamily="2" charset="2"/>
              <a:buChar char="Ø"/>
            </a:pPr>
            <a:r>
              <a:rPr lang="en-US" dirty="0" smtClean="0"/>
              <a:t>Synthesizes large bodies of evidence</a:t>
            </a:r>
          </a:p>
          <a:p>
            <a:pPr lvl="1">
              <a:buFont typeface="Wingdings" panose="05000000000000000000" pitchFamily="2" charset="2"/>
              <a:buChar char="Ø"/>
            </a:pPr>
            <a:r>
              <a:rPr lang="en-US" dirty="0" smtClean="0"/>
              <a:t>Advances prospects of identifying national and cultural differences</a:t>
            </a:r>
          </a:p>
          <a:p>
            <a:pPr>
              <a:buFont typeface="Arial" panose="020B0604020202020204" pitchFamily="34" charset="0"/>
              <a:buChar char="•"/>
            </a:pPr>
            <a:endParaRPr lang="en-US" dirty="0" smtClean="0"/>
          </a:p>
          <a:p>
            <a:pPr lvl="1">
              <a:buFont typeface="Wingdings" panose="05000000000000000000" pitchFamily="2" charset="2"/>
              <a:buChar char="Ø"/>
            </a:pP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20</a:t>
            </a:fld>
            <a:endParaRPr lang="en-US" altLang="zh-TW" dirty="0"/>
          </a:p>
        </p:txBody>
      </p:sp>
    </p:spTree>
    <p:extLst>
      <p:ext uri="{BB962C8B-B14F-4D97-AF65-F5344CB8AC3E}">
        <p14:creationId xmlns:p14="http://schemas.microsoft.com/office/powerpoint/2010/main" val="4008252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5888"/>
            <a:ext cx="9036496" cy="990600"/>
          </a:xfrm>
        </p:spPr>
        <p:txBody>
          <a:bodyPr/>
          <a:lstStyle/>
          <a:p>
            <a:r>
              <a:rPr lang="en-US" sz="4400" dirty="0" smtClean="0">
                <a:latin typeface="+mn-lt"/>
              </a:rPr>
              <a:t>METHODS: FUTURE STEPS</a:t>
            </a:r>
            <a:endParaRPr lang="en-US" sz="4400" dirty="0">
              <a:latin typeface="+mn-lt"/>
            </a:endParaRPr>
          </a:p>
        </p:txBody>
      </p:sp>
      <p:sp>
        <p:nvSpPr>
          <p:cNvPr id="3" name="Content Placeholder 2"/>
          <p:cNvSpPr>
            <a:spLocks noGrp="1"/>
          </p:cNvSpPr>
          <p:nvPr>
            <p:ph idx="1"/>
          </p:nvPr>
        </p:nvSpPr>
        <p:spPr>
          <a:xfrm>
            <a:off x="684213" y="1484784"/>
            <a:ext cx="7772400" cy="4104456"/>
          </a:xfrm>
        </p:spPr>
        <p:txBody>
          <a:bodyPr/>
          <a:lstStyle/>
          <a:p>
            <a:r>
              <a:rPr lang="en-US" dirty="0" smtClean="0"/>
              <a:t>Mixed-methods deserves significantly greater attention and use from scholars and journal editors</a:t>
            </a:r>
          </a:p>
          <a:p>
            <a:pPr lvl="1">
              <a:buFont typeface="Wingdings" panose="05000000000000000000" pitchFamily="2" charset="2"/>
              <a:buChar char="Ø"/>
            </a:pPr>
            <a:r>
              <a:rPr lang="en-US" dirty="0" smtClean="0"/>
              <a:t>Acknowledges the limits of any single method</a:t>
            </a:r>
          </a:p>
          <a:p>
            <a:pPr lvl="1">
              <a:buFont typeface="Wingdings" panose="05000000000000000000" pitchFamily="2" charset="2"/>
              <a:buChar char="Ø"/>
            </a:pPr>
            <a:r>
              <a:rPr lang="en-US" dirty="0" smtClean="0"/>
              <a:t>Impeded by effort required</a:t>
            </a:r>
          </a:p>
          <a:p>
            <a:pPr lvl="1">
              <a:buFont typeface="Wingdings" panose="05000000000000000000" pitchFamily="2" charset="2"/>
              <a:buChar char="Ø"/>
            </a:pPr>
            <a:r>
              <a:rPr lang="en-US" dirty="0" smtClean="0"/>
              <a:t>Increases prospects for attention to issues related to global theory development</a:t>
            </a:r>
          </a:p>
          <a:p>
            <a:pPr lvl="1">
              <a:buFont typeface="Wingdings" panose="05000000000000000000" pitchFamily="2" charset="2"/>
              <a:buChar char="Ø"/>
            </a:pP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21</a:t>
            </a:fld>
            <a:endParaRPr lang="en-US" altLang="zh-TW" dirty="0"/>
          </a:p>
        </p:txBody>
      </p:sp>
    </p:spTree>
    <p:extLst>
      <p:ext uri="{BB962C8B-B14F-4D97-AF65-F5344CB8AC3E}">
        <p14:creationId xmlns:p14="http://schemas.microsoft.com/office/powerpoint/2010/main" val="1633306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888"/>
            <a:ext cx="9144000" cy="990600"/>
          </a:xfrm>
        </p:spPr>
        <p:txBody>
          <a:bodyPr>
            <a:noAutofit/>
          </a:bodyPr>
          <a:lstStyle/>
          <a:p>
            <a:r>
              <a:rPr lang="en-US" sz="3200" b="1" dirty="0" smtClean="0">
                <a:latin typeface="+mn-lt"/>
              </a:rPr>
              <a:t>WHERE SHOULD PA RESEARCH BE GOING NOW?: WHAT IS AT THE CUTTING-EDGE</a:t>
            </a:r>
            <a:endParaRPr lang="en-US" sz="3200" b="1" dirty="0">
              <a:latin typeface="+mn-lt"/>
            </a:endParaRPr>
          </a:p>
        </p:txBody>
      </p:sp>
      <p:sp>
        <p:nvSpPr>
          <p:cNvPr id="3" name="Content Placeholder 2"/>
          <p:cNvSpPr>
            <a:spLocks noGrp="1"/>
          </p:cNvSpPr>
          <p:nvPr>
            <p:ph idx="1"/>
          </p:nvPr>
        </p:nvSpPr>
        <p:spPr/>
        <p:txBody>
          <a:bodyPr/>
          <a:lstStyle/>
          <a:p>
            <a:r>
              <a:rPr lang="en-US" dirty="0" smtClean="0"/>
              <a:t>Synthesis</a:t>
            </a:r>
          </a:p>
          <a:p>
            <a:r>
              <a:rPr lang="en-US" dirty="0" smtClean="0"/>
              <a:t>Comparative</a:t>
            </a:r>
          </a:p>
          <a:p>
            <a:r>
              <a:rPr lang="en-US" dirty="0" smtClean="0"/>
              <a:t>Middle-Range Theory</a:t>
            </a:r>
          </a:p>
          <a:p>
            <a:r>
              <a:rPr lang="en-US" dirty="0" smtClean="0"/>
              <a:t>Relevant</a:t>
            </a:r>
          </a:p>
          <a:p>
            <a:r>
              <a:rPr lang="en-US" dirty="0" smtClean="0"/>
              <a:t>High-Quality Methods</a:t>
            </a:r>
          </a:p>
          <a:p>
            <a:endParaRPr lang="en-US" dirty="0"/>
          </a:p>
        </p:txBody>
      </p:sp>
    </p:spTree>
    <p:extLst>
      <p:ext uri="{BB962C8B-B14F-4D97-AF65-F5344CB8AC3E}">
        <p14:creationId xmlns:p14="http://schemas.microsoft.com/office/powerpoint/2010/main" val="1834878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mn-lt"/>
              </a:rPr>
              <a:t>CONCLUDING OBSERVATIONS</a:t>
            </a:r>
            <a:endParaRPr lang="en-US" sz="4000" dirty="0">
              <a:latin typeface="+mn-lt"/>
            </a:endParaRPr>
          </a:p>
        </p:txBody>
      </p:sp>
      <p:sp>
        <p:nvSpPr>
          <p:cNvPr id="3" name="Content Placeholder 2"/>
          <p:cNvSpPr>
            <a:spLocks noGrp="1"/>
          </p:cNvSpPr>
          <p:nvPr>
            <p:ph idx="1"/>
          </p:nvPr>
        </p:nvSpPr>
        <p:spPr>
          <a:xfrm>
            <a:off x="684213" y="1628800"/>
            <a:ext cx="7772400" cy="4104456"/>
          </a:xfrm>
        </p:spPr>
        <p:txBody>
          <a:bodyPr/>
          <a:lstStyle/>
          <a:p>
            <a:r>
              <a:rPr lang="en-US" dirty="0" smtClean="0"/>
              <a:t>Decline </a:t>
            </a:r>
            <a:r>
              <a:rPr lang="en-US" dirty="0"/>
              <a:t>of </a:t>
            </a:r>
            <a:r>
              <a:rPr lang="en-US" dirty="0" smtClean="0"/>
              <a:t>POSDCORB-based public administration research may be cause for concern—But why the decline?</a:t>
            </a:r>
          </a:p>
          <a:p>
            <a:r>
              <a:rPr lang="en-US" dirty="0" smtClean="0"/>
              <a:t>Development of global middle-range public administration theories lags</a:t>
            </a:r>
          </a:p>
          <a:p>
            <a:r>
              <a:rPr lang="en-US" dirty="0" smtClean="0"/>
              <a:t>Progress more rapid regarding methods than theory</a:t>
            </a: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23</a:t>
            </a:fld>
            <a:endParaRPr lang="en-US" altLang="zh-TW" dirty="0"/>
          </a:p>
        </p:txBody>
      </p:sp>
    </p:spTree>
    <p:extLst>
      <p:ext uri="{BB962C8B-B14F-4D97-AF65-F5344CB8AC3E}">
        <p14:creationId xmlns:p14="http://schemas.microsoft.com/office/powerpoint/2010/main" val="3724162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RECENT REFLECTIONS ABOUT THE SEMINAR QUESTIONS</a:t>
            </a:r>
            <a:endParaRPr lang="en-US" sz="3200" dirty="0"/>
          </a:p>
        </p:txBody>
      </p:sp>
      <p:sp>
        <p:nvSpPr>
          <p:cNvPr id="3" name="Content Placeholder 2"/>
          <p:cNvSpPr>
            <a:spLocks noGrp="1"/>
          </p:cNvSpPr>
          <p:nvPr>
            <p:ph idx="1"/>
          </p:nvPr>
        </p:nvSpPr>
        <p:spPr/>
        <p:txBody>
          <a:bodyPr/>
          <a:lstStyle/>
          <a:p>
            <a:pPr marL="0" indent="0">
              <a:buNone/>
            </a:pPr>
            <a:r>
              <a:rPr lang="en-US" dirty="0"/>
              <a:t>Milward, </a:t>
            </a:r>
            <a:r>
              <a:rPr lang="en-US" dirty="0" smtClean="0"/>
              <a:t>Jensen</a:t>
            </a:r>
            <a:r>
              <a:rPr lang="en-US" dirty="0"/>
              <a:t>, </a:t>
            </a:r>
            <a:r>
              <a:rPr lang="en-US" dirty="0" smtClean="0"/>
              <a:t>Roberts</a:t>
            </a:r>
            <a:r>
              <a:rPr lang="en-US" dirty="0"/>
              <a:t>, </a:t>
            </a:r>
            <a:r>
              <a:rPr lang="en-US" dirty="0" smtClean="0"/>
              <a:t>Dussauge-Laguna</a:t>
            </a:r>
            <a:r>
              <a:rPr lang="en-US" dirty="0"/>
              <a:t>, </a:t>
            </a:r>
            <a:r>
              <a:rPr lang="en-US" dirty="0" smtClean="0"/>
              <a:t>Junjan</a:t>
            </a:r>
            <a:r>
              <a:rPr lang="en-US" dirty="0"/>
              <a:t>, </a:t>
            </a:r>
            <a:r>
              <a:rPr lang="en-US" dirty="0" smtClean="0"/>
              <a:t>Torenvlied</a:t>
            </a:r>
            <a:r>
              <a:rPr lang="en-US" dirty="0"/>
              <a:t>, </a:t>
            </a:r>
            <a:r>
              <a:rPr lang="en-US" dirty="0" smtClean="0"/>
              <a:t>Boin</a:t>
            </a:r>
            <a:r>
              <a:rPr lang="en-US" dirty="0"/>
              <a:t>, </a:t>
            </a:r>
            <a:r>
              <a:rPr lang="en-US" dirty="0" smtClean="0"/>
              <a:t>Colebatch</a:t>
            </a:r>
            <a:r>
              <a:rPr lang="en-US" dirty="0"/>
              <a:t>, </a:t>
            </a:r>
            <a:r>
              <a:rPr lang="en-US" dirty="0" smtClean="0"/>
              <a:t>Kettl</a:t>
            </a:r>
            <a:r>
              <a:rPr lang="en-US" dirty="0"/>
              <a:t>, </a:t>
            </a:r>
            <a:r>
              <a:rPr lang="en-US" dirty="0" smtClean="0"/>
              <a:t>and Durant. </a:t>
            </a:r>
            <a:r>
              <a:rPr lang="en-US" dirty="0"/>
              <a:t>(2016), Is Public Management Neglecting the State?. </a:t>
            </a:r>
            <a:r>
              <a:rPr lang="en-US" i="1" dirty="0"/>
              <a:t>Governance</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24</a:t>
            </a:fld>
            <a:endParaRPr lang="en-US" altLang="zh-TW" dirty="0"/>
          </a:p>
        </p:txBody>
      </p:sp>
    </p:spTree>
    <p:extLst>
      <p:ext uri="{BB962C8B-B14F-4D97-AF65-F5344CB8AC3E}">
        <p14:creationId xmlns:p14="http://schemas.microsoft.com/office/powerpoint/2010/main" val="448665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80808"/>
                </a:solidFill>
              </a:rPr>
              <a:t>RECENT REFLECTIONS ABOUT THE SEMINAR QUESTIONS</a:t>
            </a:r>
            <a:endParaRPr lang="en-US" dirty="0"/>
          </a:p>
        </p:txBody>
      </p:sp>
      <p:sp>
        <p:nvSpPr>
          <p:cNvPr id="3" name="Content Placeholder 2"/>
          <p:cNvSpPr>
            <a:spLocks noGrp="1"/>
          </p:cNvSpPr>
          <p:nvPr>
            <p:ph idx="1"/>
          </p:nvPr>
        </p:nvSpPr>
        <p:spPr>
          <a:xfrm>
            <a:off x="684213" y="1340768"/>
            <a:ext cx="7772400" cy="4608512"/>
          </a:xfrm>
        </p:spPr>
        <p:txBody>
          <a:bodyPr/>
          <a:lstStyle/>
          <a:p>
            <a:pPr marL="0" indent="0">
              <a:buNone/>
            </a:pPr>
            <a:r>
              <a:rPr lang="en-US" dirty="0" smtClean="0"/>
              <a:t>Durant and Rosenbloom. (2016). The </a:t>
            </a:r>
            <a:r>
              <a:rPr lang="en-US" dirty="0"/>
              <a:t>Hollowing of American Public </a:t>
            </a:r>
            <a:r>
              <a:rPr lang="en-US" dirty="0" smtClean="0"/>
              <a:t>Administration. </a:t>
            </a:r>
            <a:r>
              <a:rPr lang="en-US" i="1" dirty="0" smtClean="0"/>
              <a:t>American </a:t>
            </a:r>
            <a:r>
              <a:rPr lang="en-US" i="1" dirty="0"/>
              <a:t>Review of Public </a:t>
            </a:r>
            <a:r>
              <a:rPr lang="en-US" i="1" dirty="0" smtClean="0"/>
              <a:t>Administration</a:t>
            </a:r>
          </a:p>
          <a:p>
            <a:pPr marL="0" indent="0">
              <a:buNone/>
            </a:pPr>
            <a:endParaRPr lang="en-US" i="1" dirty="0" smtClean="0"/>
          </a:p>
          <a:p>
            <a:pPr marL="0" indent="0">
              <a:buNone/>
            </a:pPr>
            <a:r>
              <a:rPr lang="en-US" dirty="0" smtClean="0"/>
              <a:t>Perry. </a:t>
            </a:r>
            <a:r>
              <a:rPr lang="en-US" dirty="0"/>
              <a:t>(2016</a:t>
            </a:r>
            <a:r>
              <a:rPr lang="en-US" dirty="0" smtClean="0"/>
              <a:t>). </a:t>
            </a:r>
            <a:r>
              <a:rPr lang="en-US" dirty="0"/>
              <a:t>Is Public Administration Vanishing</a:t>
            </a:r>
            <a:r>
              <a:rPr lang="en-US" dirty="0" smtClean="0"/>
              <a:t>? </a:t>
            </a:r>
            <a:r>
              <a:rPr lang="en-US" i="1" dirty="0"/>
              <a:t>Public Administration </a:t>
            </a:r>
            <a:r>
              <a:rPr lang="en-US" i="1" dirty="0" smtClean="0"/>
              <a:t>Review</a:t>
            </a:r>
            <a:r>
              <a:rPr lang="en-US" dirty="0" smtClean="0"/>
              <a:t>, </a:t>
            </a:r>
            <a:r>
              <a:rPr lang="en-US" dirty="0"/>
              <a:t>76: 211–212</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25</a:t>
            </a:fld>
            <a:endParaRPr lang="en-US" altLang="zh-TW" dirty="0"/>
          </a:p>
        </p:txBody>
      </p:sp>
    </p:spTree>
    <p:extLst>
      <p:ext uri="{BB962C8B-B14F-4D97-AF65-F5344CB8AC3E}">
        <p14:creationId xmlns:p14="http://schemas.microsoft.com/office/powerpoint/2010/main" val="824338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SOME FUNDAMENTAL QUESTIONS FOR THIS SEMINAR? </a:t>
            </a:r>
            <a:endParaRPr lang="en-US" sz="3600" dirty="0"/>
          </a:p>
        </p:txBody>
      </p:sp>
      <p:sp>
        <p:nvSpPr>
          <p:cNvPr id="3" name="Content Placeholder 2"/>
          <p:cNvSpPr>
            <a:spLocks noGrp="1"/>
          </p:cNvSpPr>
          <p:nvPr>
            <p:ph idx="1"/>
          </p:nvPr>
        </p:nvSpPr>
        <p:spPr>
          <a:xfrm>
            <a:off x="684213" y="1268760"/>
            <a:ext cx="7772400" cy="4464496"/>
          </a:xfrm>
        </p:spPr>
        <p:txBody>
          <a:bodyPr/>
          <a:lstStyle/>
          <a:p>
            <a:r>
              <a:rPr lang="en-US" sz="2800" dirty="0" smtClean="0"/>
              <a:t>Milward et al: What are the BIG questions in PA/PM research?  Are we addressing them?</a:t>
            </a:r>
          </a:p>
          <a:p>
            <a:r>
              <a:rPr lang="en-US" sz="2800" dirty="0" smtClean="0"/>
              <a:t>Kettl:  Is </a:t>
            </a:r>
            <a:r>
              <a:rPr lang="en-US" sz="2800" dirty="0"/>
              <a:t>there anything that drove the field in </a:t>
            </a:r>
            <a:r>
              <a:rPr lang="en-US" sz="2800" dirty="0" smtClean="0"/>
              <a:t>the 1930s that </a:t>
            </a:r>
            <a:r>
              <a:rPr lang="en-US" sz="2800" dirty="0"/>
              <a:t>we’re poorer without now</a:t>
            </a:r>
            <a:r>
              <a:rPr lang="en-US" sz="2800" dirty="0" smtClean="0"/>
              <a:t>?</a:t>
            </a:r>
          </a:p>
          <a:p>
            <a:r>
              <a:rPr lang="en-US" sz="2800" dirty="0" smtClean="0"/>
              <a:t>Do we have the right balance of rigor and relevance?</a:t>
            </a:r>
          </a:p>
          <a:p>
            <a:r>
              <a:rPr lang="en-US" sz="2800" dirty="0" smtClean="0"/>
              <a:t>Do we face perverse incentives that prevent us from answering the right questions?</a:t>
            </a:r>
            <a:endParaRPr lang="en-US" sz="2800" dirty="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26</a:t>
            </a:fld>
            <a:endParaRPr lang="en-US" altLang="zh-TW" dirty="0"/>
          </a:p>
        </p:txBody>
      </p:sp>
    </p:spTree>
    <p:extLst>
      <p:ext uri="{BB962C8B-B14F-4D97-AF65-F5344CB8AC3E}">
        <p14:creationId xmlns:p14="http://schemas.microsoft.com/office/powerpoint/2010/main" val="3404591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PREVIEW</a:t>
            </a:r>
            <a:endParaRPr lang="en-US" dirty="0">
              <a:latin typeface="+mn-lt"/>
            </a:endParaRPr>
          </a:p>
        </p:txBody>
      </p:sp>
      <p:sp>
        <p:nvSpPr>
          <p:cNvPr id="3" name="Content Placeholder 2"/>
          <p:cNvSpPr>
            <a:spLocks noGrp="1"/>
          </p:cNvSpPr>
          <p:nvPr>
            <p:ph idx="1"/>
          </p:nvPr>
        </p:nvSpPr>
        <p:spPr/>
        <p:txBody>
          <a:bodyPr/>
          <a:lstStyle/>
          <a:p>
            <a:r>
              <a:rPr lang="en-US" dirty="0" smtClean="0"/>
              <a:t>Contrasting past and present</a:t>
            </a:r>
          </a:p>
          <a:p>
            <a:r>
              <a:rPr lang="en-US" dirty="0" smtClean="0"/>
              <a:t>Theory in public administration</a:t>
            </a:r>
          </a:p>
          <a:p>
            <a:r>
              <a:rPr lang="en-US" dirty="0" smtClean="0"/>
              <a:t>Global public administration theory</a:t>
            </a:r>
          </a:p>
          <a:p>
            <a:r>
              <a:rPr lang="en-US" dirty="0" smtClean="0"/>
              <a:t>Methods in public administration</a:t>
            </a:r>
          </a:p>
          <a:p>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3</a:t>
            </a:fld>
            <a:endParaRPr lang="en-US" altLang="zh-TW" dirty="0"/>
          </a:p>
        </p:txBody>
      </p:sp>
    </p:spTree>
    <p:extLst>
      <p:ext uri="{BB962C8B-B14F-4D97-AF65-F5344CB8AC3E}">
        <p14:creationId xmlns:p14="http://schemas.microsoft.com/office/powerpoint/2010/main" val="982661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888"/>
            <a:ext cx="9144000" cy="990600"/>
          </a:xfrm>
        </p:spPr>
        <p:txBody>
          <a:bodyPr/>
          <a:lstStyle/>
          <a:p>
            <a:r>
              <a:rPr lang="en-US" sz="3600" dirty="0" smtClean="0">
                <a:latin typeface="+mn-lt"/>
              </a:rPr>
              <a:t>PUBLIC ADMINISTRATION:  PAST </a:t>
            </a:r>
            <a:r>
              <a:rPr lang="en-US" sz="1800" dirty="0" smtClean="0">
                <a:latin typeface="+mn-lt"/>
              </a:rPr>
              <a:t>(1937-1960)</a:t>
            </a:r>
            <a:endParaRPr lang="en-US" sz="3600" dirty="0">
              <a:latin typeface="+mn-lt"/>
            </a:endParaRPr>
          </a:p>
        </p:txBody>
      </p:sp>
      <p:sp>
        <p:nvSpPr>
          <p:cNvPr id="3" name="Content Placeholder 2"/>
          <p:cNvSpPr>
            <a:spLocks noGrp="1"/>
          </p:cNvSpPr>
          <p:nvPr>
            <p:ph idx="1"/>
          </p:nvPr>
        </p:nvSpPr>
        <p:spPr/>
        <p:txBody>
          <a:bodyPr/>
          <a:lstStyle/>
          <a:p>
            <a:r>
              <a:rPr lang="en-US" dirty="0" smtClean="0"/>
              <a:t>POSDCORB: </a:t>
            </a:r>
            <a:r>
              <a:rPr lang="en-US" b="1" dirty="0"/>
              <a:t>P</a:t>
            </a:r>
            <a:r>
              <a:rPr lang="en-US" dirty="0"/>
              <a:t>lanning, </a:t>
            </a:r>
            <a:r>
              <a:rPr lang="en-US" b="1" dirty="0"/>
              <a:t>O</a:t>
            </a:r>
            <a:r>
              <a:rPr lang="en-US" dirty="0"/>
              <a:t>rganizing, </a:t>
            </a:r>
            <a:r>
              <a:rPr lang="en-US" b="1" dirty="0"/>
              <a:t>S</a:t>
            </a:r>
            <a:r>
              <a:rPr lang="en-US" dirty="0"/>
              <a:t>taffing, </a:t>
            </a:r>
            <a:r>
              <a:rPr lang="en-US" b="1" dirty="0"/>
              <a:t>D</a:t>
            </a:r>
            <a:r>
              <a:rPr lang="en-US" dirty="0"/>
              <a:t>irecting, </a:t>
            </a:r>
            <a:r>
              <a:rPr lang="en-US" b="1" dirty="0"/>
              <a:t>C</a:t>
            </a:r>
            <a:r>
              <a:rPr lang="en-US" dirty="0"/>
              <a:t>o-</a:t>
            </a:r>
            <a:r>
              <a:rPr lang="en-US" b="1" dirty="0"/>
              <a:t>O</a:t>
            </a:r>
            <a:r>
              <a:rPr lang="en-US" dirty="0"/>
              <a:t>rdinating, </a:t>
            </a:r>
            <a:r>
              <a:rPr lang="en-US" b="1" dirty="0"/>
              <a:t>R</a:t>
            </a:r>
            <a:r>
              <a:rPr lang="en-US" dirty="0"/>
              <a:t>eporting and </a:t>
            </a:r>
            <a:r>
              <a:rPr lang="en-US" b="1" dirty="0" smtClean="0"/>
              <a:t>B</a:t>
            </a:r>
            <a:r>
              <a:rPr lang="en-US" dirty="0" smtClean="0"/>
              <a:t>udgeting</a:t>
            </a:r>
          </a:p>
          <a:p>
            <a:r>
              <a:rPr lang="en-US" dirty="0" smtClean="0"/>
              <a:t>Bureaucracy as focal unit of analysis</a:t>
            </a:r>
          </a:p>
          <a:p>
            <a:r>
              <a:rPr lang="en-US" dirty="0" smtClean="0"/>
              <a:t>Applied research </a:t>
            </a: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4</a:t>
            </a:fld>
            <a:endParaRPr lang="en-US" altLang="zh-TW" dirty="0"/>
          </a:p>
        </p:txBody>
      </p:sp>
    </p:spTree>
    <p:extLst>
      <p:ext uri="{BB962C8B-B14F-4D97-AF65-F5344CB8AC3E}">
        <p14:creationId xmlns:p14="http://schemas.microsoft.com/office/powerpoint/2010/main" val="3472796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888"/>
            <a:ext cx="9144000" cy="990600"/>
          </a:xfrm>
        </p:spPr>
        <p:txBody>
          <a:bodyPr/>
          <a:lstStyle/>
          <a:p>
            <a:r>
              <a:rPr lang="en-US" sz="3600" dirty="0" smtClean="0">
                <a:latin typeface="+mn-lt"/>
              </a:rPr>
              <a:t>PUBLIC ADMINISTRATION: PRESENT </a:t>
            </a:r>
            <a:endParaRPr lang="en-US" sz="3600" dirty="0">
              <a:latin typeface="+mn-lt"/>
            </a:endParaRPr>
          </a:p>
        </p:txBody>
      </p:sp>
      <p:sp>
        <p:nvSpPr>
          <p:cNvPr id="3" name="Content Placeholder 2"/>
          <p:cNvSpPr>
            <a:spLocks noGrp="1"/>
          </p:cNvSpPr>
          <p:nvPr>
            <p:ph idx="1"/>
          </p:nvPr>
        </p:nvSpPr>
        <p:spPr/>
        <p:txBody>
          <a:bodyPr/>
          <a:lstStyle/>
          <a:p>
            <a:r>
              <a:rPr lang="en-US" dirty="0" smtClean="0"/>
              <a:t>Extra-organizational</a:t>
            </a:r>
          </a:p>
          <a:p>
            <a:r>
              <a:rPr lang="en-US" dirty="0" smtClean="0"/>
              <a:t>Networks and collaborations as primary units of analysis</a:t>
            </a:r>
          </a:p>
          <a:p>
            <a:r>
              <a:rPr lang="en-US" dirty="0" smtClean="0"/>
              <a:t>Basic research vs. applied research  </a:t>
            </a:r>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5</a:t>
            </a:fld>
            <a:endParaRPr lang="en-US" altLang="zh-TW" dirty="0"/>
          </a:p>
        </p:txBody>
      </p:sp>
    </p:spTree>
    <p:extLst>
      <p:ext uri="{BB962C8B-B14F-4D97-AF65-F5344CB8AC3E}">
        <p14:creationId xmlns:p14="http://schemas.microsoft.com/office/powerpoint/2010/main" val="271495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888"/>
            <a:ext cx="9144000" cy="1224880"/>
          </a:xfrm>
        </p:spPr>
        <p:txBody>
          <a:bodyPr/>
          <a:lstStyle/>
          <a:p>
            <a:r>
              <a:rPr lang="en-US" sz="4400" dirty="0" smtClean="0">
                <a:latin typeface="+mn-lt"/>
              </a:rPr>
              <a:t>THEORY IN </a:t>
            </a:r>
            <a:br>
              <a:rPr lang="en-US" sz="4400" dirty="0" smtClean="0">
                <a:latin typeface="+mn-lt"/>
              </a:rPr>
            </a:br>
            <a:r>
              <a:rPr lang="en-US" sz="4400" dirty="0" smtClean="0">
                <a:latin typeface="+mn-lt"/>
              </a:rPr>
              <a:t>PUBLIC ADMINISTRATION</a:t>
            </a:r>
            <a:endParaRPr lang="en-US" sz="4400" dirty="0">
              <a:latin typeface="+mn-lt"/>
            </a:endParaRPr>
          </a:p>
        </p:txBody>
      </p:sp>
      <p:sp>
        <p:nvSpPr>
          <p:cNvPr id="3" name="Content Placeholder 2"/>
          <p:cNvSpPr>
            <a:spLocks noGrp="1"/>
          </p:cNvSpPr>
          <p:nvPr>
            <p:ph idx="1"/>
          </p:nvPr>
        </p:nvSpPr>
        <p:spPr/>
        <p:txBody>
          <a:bodyPr/>
          <a:lstStyle/>
          <a:p>
            <a:r>
              <a:rPr lang="en-US" sz="2800" dirty="0" smtClean="0"/>
              <a:t>Grand versus middle-range theory</a:t>
            </a:r>
          </a:p>
          <a:p>
            <a:r>
              <a:rPr lang="en-US" sz="2800" dirty="0"/>
              <a:t>Where </a:t>
            </a:r>
            <a:r>
              <a:rPr lang="en-US" sz="2800" dirty="0" smtClean="0"/>
              <a:t>should we get </a:t>
            </a:r>
            <a:r>
              <a:rPr lang="en-US" sz="2800" dirty="0"/>
              <a:t>the </a:t>
            </a:r>
            <a:r>
              <a:rPr lang="en-US" sz="2800" dirty="0" smtClean="0"/>
              <a:t>theory?</a:t>
            </a:r>
          </a:p>
          <a:p>
            <a:pPr lvl="1">
              <a:buFont typeface="Wingdings" panose="05000000000000000000" pitchFamily="2" charset="2"/>
              <a:buChar char="Ø"/>
            </a:pPr>
            <a:r>
              <a:rPr lang="en-US" dirty="0" smtClean="0"/>
              <a:t>Public </a:t>
            </a:r>
            <a:r>
              <a:rPr lang="en-US" dirty="0"/>
              <a:t>administration, as a multi- or inter-disciplinary field, must proactively “</a:t>
            </a:r>
            <a:r>
              <a:rPr lang="en-US" dirty="0" smtClean="0"/>
              <a:t>borrow” </a:t>
            </a:r>
            <a:r>
              <a:rPr lang="en-US" dirty="0"/>
              <a:t>from other fields, then “re-make”</a:t>
            </a:r>
          </a:p>
          <a:p>
            <a:pPr lvl="1">
              <a:buFont typeface="Wingdings" panose="05000000000000000000" pitchFamily="2" charset="2"/>
              <a:buChar char="Ø"/>
            </a:pPr>
            <a:endParaRPr lang="en-US" sz="2400" dirty="0"/>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6</a:t>
            </a:fld>
            <a:endParaRPr lang="en-US" altLang="zh-TW" dirty="0"/>
          </a:p>
        </p:txBody>
      </p:sp>
    </p:spTree>
    <p:extLst>
      <p:ext uri="{BB962C8B-B14F-4D97-AF65-F5344CB8AC3E}">
        <p14:creationId xmlns:p14="http://schemas.microsoft.com/office/powerpoint/2010/main" val="1358383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888"/>
            <a:ext cx="9144000" cy="1224880"/>
          </a:xfrm>
        </p:spPr>
        <p:txBody>
          <a:bodyPr/>
          <a:lstStyle/>
          <a:p>
            <a:r>
              <a:rPr lang="en-US" sz="4400" dirty="0" smtClean="0">
                <a:latin typeface="+mn-lt"/>
              </a:rPr>
              <a:t>THEORY IN </a:t>
            </a:r>
            <a:br>
              <a:rPr lang="en-US" sz="4400" dirty="0" smtClean="0">
                <a:latin typeface="+mn-lt"/>
              </a:rPr>
            </a:br>
            <a:r>
              <a:rPr lang="en-US" sz="4400" dirty="0" smtClean="0">
                <a:latin typeface="+mn-lt"/>
              </a:rPr>
              <a:t>PUBLIC ADMINISTRATION</a:t>
            </a:r>
            <a:endParaRPr lang="en-US" sz="4400" dirty="0">
              <a:latin typeface="+mn-lt"/>
            </a:endParaRPr>
          </a:p>
        </p:txBody>
      </p:sp>
      <p:sp>
        <p:nvSpPr>
          <p:cNvPr id="3" name="Content Placeholder 2"/>
          <p:cNvSpPr>
            <a:spLocks noGrp="1"/>
          </p:cNvSpPr>
          <p:nvPr>
            <p:ph idx="1"/>
          </p:nvPr>
        </p:nvSpPr>
        <p:spPr/>
        <p:txBody>
          <a:bodyPr/>
          <a:lstStyle/>
          <a:p>
            <a:r>
              <a:rPr lang="en-US" sz="2800" dirty="0" smtClean="0"/>
              <a:t>Perry</a:t>
            </a:r>
            <a:r>
              <a:rPr lang="en-US" sz="2800" dirty="0"/>
              <a:t>, “Strategies for Building Public Administration Theory” (1991, </a:t>
            </a:r>
            <a:r>
              <a:rPr lang="en-US" sz="2800" i="1" dirty="0"/>
              <a:t>Research in Public Administration</a:t>
            </a:r>
            <a:r>
              <a:rPr lang="en-US" sz="2800" dirty="0"/>
              <a:t>)</a:t>
            </a:r>
          </a:p>
          <a:p>
            <a:r>
              <a:rPr lang="en-US" sz="2800" dirty="0"/>
              <a:t>Theories of the middle-range (Robert Merton)</a:t>
            </a:r>
          </a:p>
          <a:p>
            <a:pPr lvl="1">
              <a:buFont typeface="Wingdings" panose="05000000000000000000" pitchFamily="2" charset="2"/>
              <a:buChar char="Ø"/>
            </a:pPr>
            <a:r>
              <a:rPr lang="en-US" sz="2400" dirty="0"/>
              <a:t>Guide empirical </a:t>
            </a:r>
            <a:r>
              <a:rPr lang="en-US" sz="2400" dirty="0" smtClean="0"/>
              <a:t>inquiry</a:t>
            </a:r>
          </a:p>
          <a:p>
            <a:pPr lvl="1">
              <a:buFont typeface="Wingdings" panose="05000000000000000000" pitchFamily="2" charset="2"/>
              <a:buChar char="Ø"/>
            </a:pPr>
            <a:r>
              <a:rPr lang="en-US" sz="2400" dirty="0" smtClean="0"/>
              <a:t>Systematize theoretical information</a:t>
            </a:r>
          </a:p>
          <a:p>
            <a:pPr lvl="1">
              <a:buFont typeface="Wingdings" panose="05000000000000000000" pitchFamily="2" charset="2"/>
              <a:buChar char="Ø"/>
            </a:pPr>
            <a:r>
              <a:rPr lang="en-US" sz="2400" dirty="0" smtClean="0"/>
              <a:t>Connect to a larger research community</a:t>
            </a:r>
            <a:endParaRPr lang="en-US" sz="2400" dirty="0"/>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7</a:t>
            </a:fld>
            <a:endParaRPr lang="en-US" altLang="zh-TW" dirty="0"/>
          </a:p>
        </p:txBody>
      </p:sp>
    </p:spTree>
    <p:extLst>
      <p:ext uri="{BB962C8B-B14F-4D97-AF65-F5344CB8AC3E}">
        <p14:creationId xmlns:p14="http://schemas.microsoft.com/office/powerpoint/2010/main" val="1501959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888"/>
            <a:ext cx="9144000" cy="990600"/>
          </a:xfrm>
        </p:spPr>
        <p:txBody>
          <a:bodyPr/>
          <a:lstStyle/>
          <a:p>
            <a:r>
              <a:rPr lang="en-US" sz="4000" dirty="0" smtClean="0">
                <a:latin typeface="+mn-lt"/>
              </a:rPr>
              <a:t>FOCI FOR THEORY DEVELOPMENT</a:t>
            </a:r>
            <a:endParaRPr lang="en-US" sz="4000" dirty="0">
              <a:latin typeface="+mn-lt"/>
            </a:endParaRPr>
          </a:p>
        </p:txBody>
      </p:sp>
      <p:sp>
        <p:nvSpPr>
          <p:cNvPr id="3" name="Content Placeholder 2"/>
          <p:cNvSpPr>
            <a:spLocks noGrp="1"/>
          </p:cNvSpPr>
          <p:nvPr>
            <p:ph idx="1"/>
          </p:nvPr>
        </p:nvSpPr>
        <p:spPr>
          <a:xfrm>
            <a:off x="323528" y="1989138"/>
            <a:ext cx="8568952" cy="4114800"/>
          </a:xfrm>
        </p:spPr>
        <p:txBody>
          <a:bodyPr/>
          <a:lstStyle/>
          <a:p>
            <a:pPr marL="0" indent="0">
              <a:buNone/>
            </a:pPr>
            <a:r>
              <a:rPr lang="en-US" sz="2800" dirty="0"/>
              <a:t>Five </a:t>
            </a:r>
            <a:r>
              <a:rPr lang="en-US" sz="2800" dirty="0" smtClean="0"/>
              <a:t>areas for theory development (Perry, 1991)</a:t>
            </a:r>
            <a:endParaRPr lang="en-US" sz="2800" dirty="0"/>
          </a:p>
          <a:p>
            <a:r>
              <a:rPr lang="en-US" sz="2800" dirty="0"/>
              <a:t>Administrative responsiveness</a:t>
            </a:r>
          </a:p>
          <a:p>
            <a:r>
              <a:rPr lang="en-US" sz="2800" dirty="0"/>
              <a:t>Public accountability</a:t>
            </a:r>
          </a:p>
          <a:p>
            <a:r>
              <a:rPr lang="en-US" sz="2800" dirty="0"/>
              <a:t>Administrative performance</a:t>
            </a:r>
          </a:p>
          <a:p>
            <a:r>
              <a:rPr lang="en-US" sz="2800" dirty="0"/>
              <a:t>Policy </a:t>
            </a:r>
            <a:r>
              <a:rPr lang="en-US" sz="2800" dirty="0" smtClean="0"/>
              <a:t>implementation/execution</a:t>
            </a:r>
            <a:endParaRPr lang="en-US" sz="2800" dirty="0"/>
          </a:p>
          <a:p>
            <a:r>
              <a:rPr lang="en-US" sz="2800" dirty="0"/>
              <a:t>Public purpose</a:t>
            </a:r>
          </a:p>
          <a:p>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8</a:t>
            </a:fld>
            <a:endParaRPr lang="en-US" altLang="zh-TW" dirty="0"/>
          </a:p>
        </p:txBody>
      </p:sp>
    </p:spTree>
    <p:extLst>
      <p:ext uri="{BB962C8B-B14F-4D97-AF65-F5344CB8AC3E}">
        <p14:creationId xmlns:p14="http://schemas.microsoft.com/office/powerpoint/2010/main" val="1339217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SOME SUCCESSES</a:t>
            </a:r>
            <a:endParaRPr lang="en-US" dirty="0">
              <a:latin typeface="+mn-lt"/>
            </a:endParaRPr>
          </a:p>
        </p:txBody>
      </p:sp>
      <p:sp>
        <p:nvSpPr>
          <p:cNvPr id="3" name="Content Placeholder 2"/>
          <p:cNvSpPr>
            <a:spLocks noGrp="1"/>
          </p:cNvSpPr>
          <p:nvPr>
            <p:ph idx="1"/>
          </p:nvPr>
        </p:nvSpPr>
        <p:spPr>
          <a:xfrm>
            <a:off x="684213" y="1628800"/>
            <a:ext cx="7772400" cy="4475138"/>
          </a:xfrm>
        </p:spPr>
        <p:txBody>
          <a:bodyPr/>
          <a:lstStyle/>
          <a:p>
            <a:r>
              <a:rPr lang="en-US" dirty="0" smtClean="0"/>
              <a:t>Public service motivation theory</a:t>
            </a:r>
          </a:p>
          <a:p>
            <a:r>
              <a:rPr lang="en-US" dirty="0" smtClean="0"/>
              <a:t>Political influence on the bureaucracy</a:t>
            </a:r>
          </a:p>
          <a:p>
            <a:r>
              <a:rPr lang="en-US" dirty="0" smtClean="0"/>
              <a:t>Red tape theory</a:t>
            </a:r>
          </a:p>
          <a:p>
            <a:r>
              <a:rPr lang="en-US" dirty="0" smtClean="0"/>
              <a:t>Representative bureaucracy theory</a:t>
            </a:r>
          </a:p>
          <a:p>
            <a:r>
              <a:rPr lang="en-US" dirty="0" smtClean="0"/>
              <a:t>Goal ambiguity theory</a:t>
            </a:r>
          </a:p>
          <a:p>
            <a:r>
              <a:rPr lang="en-US" dirty="0" smtClean="0"/>
              <a:t>Public participation theory</a:t>
            </a:r>
          </a:p>
          <a:p>
            <a:endParaRPr lang="en-US" dirty="0"/>
          </a:p>
        </p:txBody>
      </p:sp>
      <p:sp>
        <p:nvSpPr>
          <p:cNvPr id="4" name="Slide Number Placeholder 3"/>
          <p:cNvSpPr>
            <a:spLocks noGrp="1"/>
          </p:cNvSpPr>
          <p:nvPr>
            <p:ph type="sldNum" sz="quarter" idx="11"/>
          </p:nvPr>
        </p:nvSpPr>
        <p:spPr/>
        <p:txBody>
          <a:bodyPr/>
          <a:lstStyle/>
          <a:p>
            <a:pPr>
              <a:defRPr/>
            </a:pPr>
            <a:fld id="{4E18A1AF-AC62-4090-AC38-C696D1CCA7A3}" type="slidenum">
              <a:rPr lang="zh-TW" altLang="en-US" smtClean="0"/>
              <a:pPr>
                <a:defRPr/>
              </a:pPr>
              <a:t>9</a:t>
            </a:fld>
            <a:endParaRPr lang="en-US" altLang="zh-TW" dirty="0"/>
          </a:p>
        </p:txBody>
      </p:sp>
    </p:spTree>
    <p:extLst>
      <p:ext uri="{BB962C8B-B14F-4D97-AF65-F5344CB8AC3E}">
        <p14:creationId xmlns:p14="http://schemas.microsoft.com/office/powerpoint/2010/main" val="2424906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3_admission talk20031016">
  <a:themeElements>
    <a:clrScheme name="3_admission talk20031016 10">
      <a:dk1>
        <a:srgbClr val="080808"/>
      </a:dk1>
      <a:lt1>
        <a:srgbClr val="FFFFFF"/>
      </a:lt1>
      <a:dk2>
        <a:srgbClr val="000000"/>
      </a:dk2>
      <a:lt2>
        <a:srgbClr val="808080"/>
      </a:lt2>
      <a:accent1>
        <a:srgbClr val="00CC99"/>
      </a:accent1>
      <a:accent2>
        <a:srgbClr val="3333CC"/>
      </a:accent2>
      <a:accent3>
        <a:srgbClr val="FFFFFF"/>
      </a:accent3>
      <a:accent4>
        <a:srgbClr val="060606"/>
      </a:accent4>
      <a:accent5>
        <a:srgbClr val="AAE2CA"/>
      </a:accent5>
      <a:accent6>
        <a:srgbClr val="2D2DB9"/>
      </a:accent6>
      <a:hlink>
        <a:srgbClr val="000000"/>
      </a:hlink>
      <a:folHlink>
        <a:srgbClr val="000000"/>
      </a:folHlink>
    </a:clrScheme>
    <a:fontScheme name="3_admission talk20031016">
      <a:majorFont>
        <a:latin typeface="Lucida Sans"/>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3_admission talk20031016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admission talk2003101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admission talk20031016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admission talk20031016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admission talk2003101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admission talk2003101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admission talk2003101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admission talk20031016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admission talk2003101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admission talk20031016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admission talk20031016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admission talk2003101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admission talk2003101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admission talk2003101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admission talk20031016 8">
        <a:dk1>
          <a:srgbClr val="080808"/>
        </a:dk1>
        <a:lt1>
          <a:srgbClr val="FFFFFF"/>
        </a:lt1>
        <a:dk2>
          <a:srgbClr val="000000"/>
        </a:dk2>
        <a:lt2>
          <a:srgbClr val="808080"/>
        </a:lt2>
        <a:accent1>
          <a:srgbClr val="00CC99"/>
        </a:accent1>
        <a:accent2>
          <a:srgbClr val="3333CC"/>
        </a:accent2>
        <a:accent3>
          <a:srgbClr val="FFFFFF"/>
        </a:accent3>
        <a:accent4>
          <a:srgbClr val="06060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admission talk20031016 9">
        <a:dk1>
          <a:srgbClr val="080808"/>
        </a:dk1>
        <a:lt1>
          <a:srgbClr val="FFFFFF"/>
        </a:lt1>
        <a:dk2>
          <a:srgbClr val="000000"/>
        </a:dk2>
        <a:lt2>
          <a:srgbClr val="808080"/>
        </a:lt2>
        <a:accent1>
          <a:srgbClr val="00CC99"/>
        </a:accent1>
        <a:accent2>
          <a:srgbClr val="3333CC"/>
        </a:accent2>
        <a:accent3>
          <a:srgbClr val="FFFFFF"/>
        </a:accent3>
        <a:accent4>
          <a:srgbClr val="060606"/>
        </a:accent4>
        <a:accent5>
          <a:srgbClr val="AAE2CA"/>
        </a:accent5>
        <a:accent6>
          <a:srgbClr val="2D2DB9"/>
        </a:accent6>
        <a:hlink>
          <a:srgbClr val="000000"/>
        </a:hlink>
        <a:folHlink>
          <a:srgbClr val="B2B2B2"/>
        </a:folHlink>
      </a:clrScheme>
      <a:clrMap bg1="lt1" tx1="dk1" bg2="lt2" tx2="dk2" accent1="accent1" accent2="accent2" accent3="accent3" accent4="accent4" accent5="accent5" accent6="accent6" hlink="hlink" folHlink="folHlink"/>
    </a:extraClrScheme>
    <a:extraClrScheme>
      <a:clrScheme name="3_admission talk20031016 10">
        <a:dk1>
          <a:srgbClr val="080808"/>
        </a:dk1>
        <a:lt1>
          <a:srgbClr val="FFFFFF"/>
        </a:lt1>
        <a:dk2>
          <a:srgbClr val="000000"/>
        </a:dk2>
        <a:lt2>
          <a:srgbClr val="808080"/>
        </a:lt2>
        <a:accent1>
          <a:srgbClr val="00CC99"/>
        </a:accent1>
        <a:accent2>
          <a:srgbClr val="3333CC"/>
        </a:accent2>
        <a:accent3>
          <a:srgbClr val="FFFFFF"/>
        </a:accent3>
        <a:accent4>
          <a:srgbClr val="060606"/>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3_admission talk2003101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25647</TotalTime>
  <Words>1609</Words>
  <Application>Microsoft Office PowerPoint</Application>
  <PresentationFormat>On-screen Show (4:3)</PresentationFormat>
  <Paragraphs>208</Paragraphs>
  <Slides>26</Slides>
  <Notes>26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26</vt:i4>
      </vt:variant>
    </vt:vector>
  </HeadingPairs>
  <TitlesOfParts>
    <vt:vector size="36" baseType="lpstr">
      <vt:lpstr>Arial Unicode MS</vt:lpstr>
      <vt:lpstr>Lucida Sans</vt:lpstr>
      <vt:lpstr>新細明體</vt:lpstr>
      <vt:lpstr>Arial</vt:lpstr>
      <vt:lpstr>Calibri</vt:lpstr>
      <vt:lpstr>Tahoma</vt:lpstr>
      <vt:lpstr>Wingdings</vt:lpstr>
      <vt:lpstr>3_admission talk20031016</vt:lpstr>
      <vt:lpstr>1_Custom Design</vt:lpstr>
      <vt:lpstr>Custom Design</vt:lpstr>
      <vt:lpstr>PowerPoint Presentation</vt:lpstr>
      <vt:lpstr>SOME FUNDAMENTAL QUESTIONS FOR THIS SEMINAR? </vt:lpstr>
      <vt:lpstr>PREVIEW</vt:lpstr>
      <vt:lpstr>PUBLIC ADMINISTRATION:  PAST (1937-1960)</vt:lpstr>
      <vt:lpstr>PUBLIC ADMINISTRATION: PRESENT </vt:lpstr>
      <vt:lpstr>THEORY IN  PUBLIC ADMINISTRATION</vt:lpstr>
      <vt:lpstr>THEORY IN  PUBLIC ADMINISTRATION</vt:lpstr>
      <vt:lpstr>FOCI FOR THEORY DEVELOPMENT</vt:lpstr>
      <vt:lpstr>SOME SUCCESSES</vt:lpstr>
      <vt:lpstr>AREAS WHERE THEORY DEVELOPMENT LAGS</vt:lpstr>
      <vt:lpstr>UNFINISHED BUSINESS:  COMPARATIVE/GLOBAL PA</vt:lpstr>
      <vt:lpstr>SIGNALS OF RESURGENCE OF INTEREST IN COMPARATIVE PA</vt:lpstr>
      <vt:lpstr>SIGNALS OF RESURGENCE OF INTEREST IN COMPARATIVE PA</vt:lpstr>
      <vt:lpstr>SIGNALS OF RESURGENCE OF INTEREST IN COMPARATIVE PA</vt:lpstr>
      <vt:lpstr>HISTORICAL PERSPECTIVE</vt:lpstr>
      <vt:lpstr>SPECIFIC STRATEGIES</vt:lpstr>
      <vt:lpstr> CONCLUSIONS ABOUT GLOBAL THEORY </vt:lpstr>
      <vt:lpstr>METHODS: GENERAL</vt:lpstr>
      <vt:lpstr>METHODS: SPECIFIC TRENDS</vt:lpstr>
      <vt:lpstr>METHODS: FUTURE STEPS</vt:lpstr>
      <vt:lpstr>METHODS: FUTURE STEPS</vt:lpstr>
      <vt:lpstr>WHERE SHOULD PA RESEARCH BE GOING NOW?: WHAT IS AT THE CUTTING-EDGE</vt:lpstr>
      <vt:lpstr>CONCLUDING OBSERVATIONS</vt:lpstr>
      <vt:lpstr>RECENT REFLECTIONS ABOUT THE SEMINAR QUESTIONS</vt:lpstr>
      <vt:lpstr>RECENT REFLECTIONS ABOUT THE SEMINAR QUESTIONS</vt:lpstr>
      <vt:lpstr>SOME FUNDAMENTAL QUESTIONS FOR THIS SEMINAR?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of  Social Sciences</dc:title>
  <dc:creator>Shuen Shuen Lam</dc:creator>
  <cp:lastModifiedBy>Lenovo's User</cp:lastModifiedBy>
  <cp:revision>722</cp:revision>
  <cp:lastPrinted>2015-04-13T02:44:54Z</cp:lastPrinted>
  <dcterms:created xsi:type="dcterms:W3CDTF">2003-10-16T07:49:00Z</dcterms:created>
  <dcterms:modified xsi:type="dcterms:W3CDTF">2016-04-07T10:09:26Z</dcterms:modified>
</cp:coreProperties>
</file>